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6.xml" ContentType="application/vnd.openxmlformats-officedocument.themeOverride+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theme/themeOverride18.xml" ContentType="application/vnd.openxmlformats-officedocument.themeOverride+xml"/>
  <Override PartName="/ppt/charts/chart31.xml" ContentType="application/vnd.openxmlformats-officedocument.drawingml.chart+xml"/>
  <Override PartName="/ppt/theme/themeOverride19.xml" ContentType="application/vnd.openxmlformats-officedocument.themeOverride+xml"/>
  <Override PartName="/ppt/charts/chart32.xml" ContentType="application/vnd.openxmlformats-officedocument.drawingml.chart+xml"/>
  <Override PartName="/ppt/theme/themeOverride20.xml" ContentType="application/vnd.openxmlformats-officedocument.themeOverride+xml"/>
  <Override PartName="/ppt/charts/chart33.xml" ContentType="application/vnd.openxmlformats-officedocument.drawingml.chart+xml"/>
  <Override PartName="/ppt/theme/themeOverride21.xml" ContentType="application/vnd.openxmlformats-officedocument.themeOverride+xml"/>
  <Override PartName="/ppt/charts/chart34.xml" ContentType="application/vnd.openxmlformats-officedocument.drawingml.chart+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7" r:id="rId2"/>
    <p:sldId id="275" r:id="rId3"/>
    <p:sldId id="303" r:id="rId4"/>
    <p:sldId id="295" r:id="rId5"/>
    <p:sldId id="258" r:id="rId6"/>
    <p:sldId id="260" r:id="rId7"/>
    <p:sldId id="261" r:id="rId8"/>
    <p:sldId id="262" r:id="rId9"/>
    <p:sldId id="263" r:id="rId10"/>
    <p:sldId id="264" r:id="rId11"/>
    <p:sldId id="265" r:id="rId12"/>
    <p:sldId id="266" r:id="rId13"/>
    <p:sldId id="276" r:id="rId14"/>
    <p:sldId id="267" r:id="rId15"/>
    <p:sldId id="277" r:id="rId16"/>
    <p:sldId id="278" r:id="rId17"/>
    <p:sldId id="279" r:id="rId18"/>
    <p:sldId id="280" r:id="rId19"/>
    <p:sldId id="282" r:id="rId20"/>
    <p:sldId id="281" r:id="rId21"/>
    <p:sldId id="268" r:id="rId22"/>
    <p:sldId id="298" r:id="rId23"/>
    <p:sldId id="299" r:id="rId24"/>
    <p:sldId id="300" r:id="rId25"/>
    <p:sldId id="306" r:id="rId26"/>
    <p:sldId id="301" r:id="rId27"/>
    <p:sldId id="302" r:id="rId28"/>
    <p:sldId id="272" r:id="rId29"/>
    <p:sldId id="273" r:id="rId30"/>
    <p:sldId id="284" r:id="rId31"/>
    <p:sldId id="274" r:id="rId32"/>
    <p:sldId id="285" r:id="rId33"/>
    <p:sldId id="286" r:id="rId34"/>
    <p:sldId id="287" r:id="rId35"/>
    <p:sldId id="288" r:id="rId36"/>
    <p:sldId id="289" r:id="rId37"/>
    <p:sldId id="304" r:id="rId38"/>
    <p:sldId id="305" r:id="rId39"/>
    <p:sldId id="290" r:id="rId40"/>
    <p:sldId id="291" r:id="rId41"/>
    <p:sldId id="308" r:id="rId42"/>
    <p:sldId id="307" r:id="rId43"/>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399FF"/>
    <a:srgbClr val="FF9900"/>
    <a:srgbClr val="CC0000"/>
    <a:srgbClr val="FFFF00"/>
    <a:srgbClr val="88762C"/>
    <a:srgbClr val="00CC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72"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W:\End_Of_Year_Statistics\2013\Fire_Acres\Fires_Acres.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W:\End_Of_Year_Statistics\2013\Fire_Acres\Fires_Acres.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W:\End_Of_Year_Statistics\2013\Fire_Acres\Fires_Acres.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W:\End_Of_Year_Statistics\2013\Fire_Acres\Fires_Acres.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W:\End_Of_Year_Statistics\2013\Fire_Acres\5YearAverageFire_Acres.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4.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clfrench\My%20Documents\Book1.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clfrench\My%20Documents\Book1.xlsx" TargetMode="External"/></Relationships>
</file>

<file path=ppt/charts/_rels/chart28.xml.rels><?xml version="1.0" encoding="UTF-8" standalone="yes"?>
<Relationships xmlns="http://schemas.openxmlformats.org/package/2006/relationships"><Relationship Id="rId2" Type="http://schemas.openxmlformats.org/officeDocument/2006/relationships/oleObject" Target="file:///W:\End_Of_Year_Statistics\2013\Aircraft\Aircraft_Requests.xlsx" TargetMode="External"/><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2" Type="http://schemas.openxmlformats.org/officeDocument/2006/relationships/oleObject" Target="file:///W:\End_Of_Year_Statistics\2013\Aircraft\Aircraft_Requests.xlsx" TargetMode="External"/><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W:\End_Of_Year_Statistics\2013\Aircraft\Aircraft_Requests.xlsx" TargetMode="External"/><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2" Type="http://schemas.openxmlformats.org/officeDocument/2006/relationships/oleObject" Target="file:///W:\End_Of_Year_Statistics\2013\Aircraft\Aircraft_Requests.xlsx" TargetMode="External"/><Relationship Id="rId1" Type="http://schemas.openxmlformats.org/officeDocument/2006/relationships/themeOverride" Target="../theme/themeOverride19.xml"/></Relationships>
</file>

<file path=ppt/charts/_rels/chart32.xml.rels><?xml version="1.0" encoding="UTF-8" standalone="yes"?>
<Relationships xmlns="http://schemas.openxmlformats.org/package/2006/relationships"><Relationship Id="rId2" Type="http://schemas.openxmlformats.org/officeDocument/2006/relationships/oleObject" Target="file:///W:\End_Of_Year_Statistics\2013\Aircraft\TankerBase%20Totals.xlsx" TargetMode="External"/><Relationship Id="rId1" Type="http://schemas.openxmlformats.org/officeDocument/2006/relationships/themeOverride" Target="../theme/themeOverride20.xml"/></Relationships>
</file>

<file path=ppt/charts/_rels/chart33.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21.xml"/></Relationships>
</file>

<file path=ppt/charts/_rels/chart34.xml.rels><?xml version="1.0" encoding="UTF-8" standalone="yes"?>
<Relationships xmlns="http://schemas.openxmlformats.org/package/2006/relationships"><Relationship Id="rId2" Type="http://schemas.openxmlformats.org/officeDocument/2006/relationships/oleObject" Target="file:///W:\End_Of_Year_Statistics\2013\Travel\Travel_Stats.xlsx" TargetMode="External"/><Relationship Id="rId1" Type="http://schemas.openxmlformats.org/officeDocument/2006/relationships/themeOverride" Target="../theme/themeOverride22.xml"/></Relationships>
</file>

<file path=ppt/charts/_rels/chart4.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W:\End_Of_Year_Statistics\2013\Incident%20Totals\WildCADInciden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W:\End_Of_Year_Statistics\2013\Incident%20Totals\5YearAverageIncident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W:\End_Of_Year_Statistics\2013\Fire_Acres\Fires_Acre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lumMod val="75000"/>
              </a:schemeClr>
            </a:solidFill>
          </c:spPr>
          <c:invertIfNegative val="0"/>
          <c:dLbls>
            <c:showLegendKey val="0"/>
            <c:showVal val="1"/>
            <c:showCatName val="0"/>
            <c:showSerName val="0"/>
            <c:showPercent val="0"/>
            <c:showBubbleSize val="0"/>
            <c:showLeaderLines val="0"/>
          </c:dLbls>
          <c:cat>
            <c:strRef>
              <c:f>'[WildCADIncidents.xlsx]WildCAD Totals'!$A$19:$A$21,'[WildCADIncidents.xlsx]WildCAD Totals'!$A$23:$A$27,'[WildCADIncidents.xlsx]WildCAD Totals'!$A$29:$A$31,'[WildCADIncidents.xlsx]WildCAD Totals'!$A$33:$A$45,'[WildCADIncidents.xlsx]WildCAD Totals'!$A$47:$A$48</c:f>
              <c:strCache>
                <c:ptCount val="26"/>
                <c:pt idx="0">
                  <c:v>A/C Down</c:v>
                </c:pt>
                <c:pt idx="1">
                  <c:v>Aircraft/FF</c:v>
                </c:pt>
                <c:pt idx="2">
                  <c:v>Aircraft/Notif</c:v>
                </c:pt>
                <c:pt idx="3">
                  <c:v>Hazmat</c:v>
                </c:pt>
                <c:pt idx="4">
                  <c:v>Law Enf</c:v>
                </c:pt>
                <c:pt idx="5">
                  <c:v>Med Aid</c:v>
                </c:pt>
                <c:pt idx="6">
                  <c:v>MISC/Admin</c:v>
                </c:pt>
                <c:pt idx="7">
                  <c:v>Res.Tracking</c:v>
                </c:pt>
                <c:pt idx="8">
                  <c:v>Explosion</c:v>
                </c:pt>
                <c:pt idx="9">
                  <c:v>Red Flags</c:v>
                </c:pt>
                <c:pt idx="10">
                  <c:v>Sim/Drills</c:v>
                </c:pt>
                <c:pt idx="11">
                  <c:v>Radio Tickets</c:v>
                </c:pt>
                <c:pt idx="12">
                  <c:v>NatDisaster</c:v>
                </c:pt>
                <c:pt idx="13">
                  <c:v>Presc Fire</c:v>
                </c:pt>
                <c:pt idx="14">
                  <c:v>Pub Asst</c:v>
                </c:pt>
                <c:pt idx="15">
                  <c:v>Resc Order</c:v>
                </c:pt>
                <c:pt idx="16">
                  <c:v>SAR</c:v>
                </c:pt>
                <c:pt idx="17">
                  <c:v>Strc Fire</c:v>
                </c:pt>
                <c:pt idx="18">
                  <c:v>Trfc Coll</c:v>
                </c:pt>
                <c:pt idx="19">
                  <c:v>Veh Fire</c:v>
                </c:pt>
                <c:pt idx="20">
                  <c:v>WF/LTN</c:v>
                </c:pt>
                <c:pt idx="21">
                  <c:v>WF/HUM</c:v>
                </c:pt>
                <c:pt idx="22">
                  <c:v>WF/UNK</c:v>
                </c:pt>
                <c:pt idx="23">
                  <c:v>SC/FA</c:v>
                </c:pt>
                <c:pt idx="24">
                  <c:v>SC/Pvt RX</c:v>
                </c:pt>
                <c:pt idx="25">
                  <c:v>SC/CF</c:v>
                </c:pt>
              </c:strCache>
            </c:strRef>
          </c:cat>
          <c:val>
            <c:numRef>
              <c:f>'[WildCADIncidents.xlsx]WildCAD Totals'!$B$19:$B$21,'[WildCADIncidents.xlsx]WildCAD Totals'!$B$23:$B$27,'[WildCADIncidents.xlsx]WildCAD Totals'!$B$29:$B$31,'[WildCADIncidents.xlsx]WildCAD Totals'!$B$33:$B$45,'[WildCADIncidents.xlsx]WildCAD Totals'!$B$47:$B$48</c:f>
              <c:numCache>
                <c:formatCode>General</c:formatCode>
                <c:ptCount val="26"/>
                <c:pt idx="0">
                  <c:v>1</c:v>
                </c:pt>
                <c:pt idx="1">
                  <c:v>40</c:v>
                </c:pt>
                <c:pt idx="2">
                  <c:v>1</c:v>
                </c:pt>
                <c:pt idx="3">
                  <c:v>2</c:v>
                </c:pt>
                <c:pt idx="4">
                  <c:v>57</c:v>
                </c:pt>
                <c:pt idx="5">
                  <c:v>14</c:v>
                </c:pt>
                <c:pt idx="6">
                  <c:v>5</c:v>
                </c:pt>
                <c:pt idx="7">
                  <c:v>13</c:v>
                </c:pt>
                <c:pt idx="8">
                  <c:v>1</c:v>
                </c:pt>
                <c:pt idx="9">
                  <c:v>79</c:v>
                </c:pt>
                <c:pt idx="10">
                  <c:v>10</c:v>
                </c:pt>
                <c:pt idx="11">
                  <c:v>15</c:v>
                </c:pt>
                <c:pt idx="12">
                  <c:v>5</c:v>
                </c:pt>
                <c:pt idx="13">
                  <c:v>98</c:v>
                </c:pt>
                <c:pt idx="14">
                  <c:v>22</c:v>
                </c:pt>
                <c:pt idx="15">
                  <c:v>145</c:v>
                </c:pt>
                <c:pt idx="16">
                  <c:v>9</c:v>
                </c:pt>
                <c:pt idx="17">
                  <c:v>1</c:v>
                </c:pt>
                <c:pt idx="18">
                  <c:v>16</c:v>
                </c:pt>
                <c:pt idx="19">
                  <c:v>4</c:v>
                </c:pt>
                <c:pt idx="20">
                  <c:v>144</c:v>
                </c:pt>
                <c:pt idx="21">
                  <c:v>76</c:v>
                </c:pt>
                <c:pt idx="22">
                  <c:v>32</c:v>
                </c:pt>
                <c:pt idx="23">
                  <c:v>289</c:v>
                </c:pt>
                <c:pt idx="24">
                  <c:v>14</c:v>
                </c:pt>
                <c:pt idx="25">
                  <c:v>100</c:v>
                </c:pt>
              </c:numCache>
            </c:numRef>
          </c:val>
        </c:ser>
        <c:dLbls>
          <c:showLegendKey val="0"/>
          <c:showVal val="0"/>
          <c:showCatName val="0"/>
          <c:showSerName val="0"/>
          <c:showPercent val="0"/>
          <c:showBubbleSize val="0"/>
        </c:dLbls>
        <c:gapWidth val="150"/>
        <c:axId val="169355904"/>
        <c:axId val="131281280"/>
      </c:barChart>
      <c:catAx>
        <c:axId val="169355904"/>
        <c:scaling>
          <c:orientation val="minMax"/>
        </c:scaling>
        <c:delete val="0"/>
        <c:axPos val="b"/>
        <c:majorTickMark val="none"/>
        <c:minorTickMark val="none"/>
        <c:tickLblPos val="nextTo"/>
        <c:crossAx val="131281280"/>
        <c:crosses val="autoZero"/>
        <c:auto val="1"/>
        <c:lblAlgn val="ctr"/>
        <c:lblOffset val="100"/>
        <c:noMultiLvlLbl val="0"/>
      </c:catAx>
      <c:valAx>
        <c:axId val="131281280"/>
        <c:scaling>
          <c:logBase val="10"/>
          <c:orientation val="minMax"/>
          <c:max val="300"/>
          <c:min val="1"/>
        </c:scaling>
        <c:delete val="0"/>
        <c:axPos val="l"/>
        <c:majorGridlines/>
        <c:numFmt formatCode="General" sourceLinked="1"/>
        <c:majorTickMark val="none"/>
        <c:minorTickMark val="none"/>
        <c:tickLblPos val="nextTo"/>
        <c:crossAx val="169355904"/>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'[Fires_Acres.xlsx]Fires &amp; Acres2'!$B$2</c:f>
              <c:strCache>
                <c:ptCount val="1"/>
                <c:pt idx="0">
                  <c:v>HUM-30</c:v>
                </c:pt>
              </c:strCache>
            </c:strRef>
          </c:tx>
          <c:invertIfNegative val="0"/>
          <c:dLbls>
            <c:showLegendKey val="0"/>
            <c:showVal val="1"/>
            <c:showCatName val="0"/>
            <c:showSerName val="0"/>
            <c:showPercent val="0"/>
            <c:showBubbleSize val="0"/>
            <c:showLeaderLines val="0"/>
          </c:dLbls>
          <c:cat>
            <c:strRef>
              <c:f>'[Fires_Acres.xlsx]Fires &amp; Acres2'!$A$3:$A$14</c:f>
              <c:strCache>
                <c:ptCount val="12"/>
                <c:pt idx="0">
                  <c:v>Leadville R.D.</c:v>
                </c:pt>
                <c:pt idx="1">
                  <c:v>Salida R.D.</c:v>
                </c:pt>
                <c:pt idx="2">
                  <c:v>San Carlos R.D.</c:v>
                </c:pt>
                <c:pt idx="3">
                  <c:v>Springfield R.D</c:v>
                </c:pt>
                <c:pt idx="4">
                  <c:v>Elkhart R.D.</c:v>
                </c:pt>
                <c:pt idx="5">
                  <c:v>Pikes Peak R.D.</c:v>
                </c:pt>
                <c:pt idx="6">
                  <c:v>South Park R.D.</c:v>
                </c:pt>
                <c:pt idx="7">
                  <c:v>South Platte R.D</c:v>
                </c:pt>
                <c:pt idx="8">
                  <c:v>Conejos Peak R.D.</c:v>
                </c:pt>
                <c:pt idx="9">
                  <c:v>Divide R.D.</c:v>
                </c:pt>
                <c:pt idx="10">
                  <c:v>Saguache R.D.</c:v>
                </c:pt>
                <c:pt idx="11">
                  <c:v>Other</c:v>
                </c:pt>
              </c:strCache>
            </c:strRef>
          </c:cat>
          <c:val>
            <c:numRef>
              <c:f>'[Fires_Acres.xlsx]Fires &amp; Acres2'!$B$3:$B$14</c:f>
              <c:numCache>
                <c:formatCode>General</c:formatCode>
                <c:ptCount val="12"/>
                <c:pt idx="0">
                  <c:v>1</c:v>
                </c:pt>
                <c:pt idx="1">
                  <c:v>1</c:v>
                </c:pt>
                <c:pt idx="5">
                  <c:v>13</c:v>
                </c:pt>
                <c:pt idx="6">
                  <c:v>6</c:v>
                </c:pt>
                <c:pt idx="7">
                  <c:v>7</c:v>
                </c:pt>
                <c:pt idx="9">
                  <c:v>2</c:v>
                </c:pt>
              </c:numCache>
            </c:numRef>
          </c:val>
        </c:ser>
        <c:ser>
          <c:idx val="1"/>
          <c:order val="1"/>
          <c:tx>
            <c:strRef>
              <c:f>'[Fires_Acres.xlsx]Fires &amp; Acres2'!$C$2</c:f>
              <c:strCache>
                <c:ptCount val="1"/>
                <c:pt idx="0">
                  <c:v>AC-43</c:v>
                </c:pt>
              </c:strCache>
            </c:strRef>
          </c:tx>
          <c:invertIfNegative val="0"/>
          <c:dLbls>
            <c:showLegendKey val="0"/>
            <c:showVal val="1"/>
            <c:showCatName val="0"/>
            <c:showSerName val="0"/>
            <c:showPercent val="0"/>
            <c:showBubbleSize val="0"/>
            <c:showLeaderLines val="0"/>
          </c:dLbls>
          <c:cat>
            <c:strRef>
              <c:f>'[Fires_Acres.xlsx]Fires &amp; Acres2'!$A$3:$A$14</c:f>
              <c:strCache>
                <c:ptCount val="12"/>
                <c:pt idx="0">
                  <c:v>Leadville R.D.</c:v>
                </c:pt>
                <c:pt idx="1">
                  <c:v>Salida R.D.</c:v>
                </c:pt>
                <c:pt idx="2">
                  <c:v>San Carlos R.D.</c:v>
                </c:pt>
                <c:pt idx="3">
                  <c:v>Springfield R.D</c:v>
                </c:pt>
                <c:pt idx="4">
                  <c:v>Elkhart R.D.</c:v>
                </c:pt>
                <c:pt idx="5">
                  <c:v>Pikes Peak R.D.</c:v>
                </c:pt>
                <c:pt idx="6">
                  <c:v>South Park R.D.</c:v>
                </c:pt>
                <c:pt idx="7">
                  <c:v>South Platte R.D</c:v>
                </c:pt>
                <c:pt idx="8">
                  <c:v>Conejos Peak R.D.</c:v>
                </c:pt>
                <c:pt idx="9">
                  <c:v>Divide R.D.</c:v>
                </c:pt>
                <c:pt idx="10">
                  <c:v>Saguache R.D.</c:v>
                </c:pt>
                <c:pt idx="11">
                  <c:v>Other</c:v>
                </c:pt>
              </c:strCache>
            </c:strRef>
          </c:cat>
          <c:val>
            <c:numRef>
              <c:f>'[Fires_Acres.xlsx]Fires &amp; Acres2'!$C$3:$C$14</c:f>
              <c:numCache>
                <c:formatCode>General</c:formatCode>
                <c:ptCount val="12"/>
                <c:pt idx="0">
                  <c:v>0</c:v>
                </c:pt>
                <c:pt idx="1">
                  <c:v>0</c:v>
                </c:pt>
                <c:pt idx="5">
                  <c:v>11</c:v>
                </c:pt>
                <c:pt idx="6">
                  <c:v>30</c:v>
                </c:pt>
                <c:pt idx="7">
                  <c:v>2</c:v>
                </c:pt>
                <c:pt idx="9">
                  <c:v>0</c:v>
                </c:pt>
              </c:numCache>
            </c:numRef>
          </c:val>
        </c:ser>
        <c:ser>
          <c:idx val="2"/>
          <c:order val="2"/>
          <c:tx>
            <c:strRef>
              <c:f>'[Fires_Acres.xlsx]Fires &amp; Acres2'!$D$2</c:f>
              <c:strCache>
                <c:ptCount val="1"/>
                <c:pt idx="0">
                  <c:v>LTN-93</c:v>
                </c:pt>
              </c:strCache>
            </c:strRef>
          </c:tx>
          <c:invertIfNegative val="0"/>
          <c:dLbls>
            <c:showLegendKey val="0"/>
            <c:showVal val="1"/>
            <c:showCatName val="0"/>
            <c:showSerName val="0"/>
            <c:showPercent val="0"/>
            <c:showBubbleSize val="0"/>
            <c:showLeaderLines val="0"/>
          </c:dLbls>
          <c:cat>
            <c:strRef>
              <c:f>'[Fires_Acres.xlsx]Fires &amp; Acres2'!$A$3:$A$14</c:f>
              <c:strCache>
                <c:ptCount val="12"/>
                <c:pt idx="0">
                  <c:v>Leadville R.D.</c:v>
                </c:pt>
                <c:pt idx="1">
                  <c:v>Salida R.D.</c:v>
                </c:pt>
                <c:pt idx="2">
                  <c:v>San Carlos R.D.</c:v>
                </c:pt>
                <c:pt idx="3">
                  <c:v>Springfield R.D</c:v>
                </c:pt>
                <c:pt idx="4">
                  <c:v>Elkhart R.D.</c:v>
                </c:pt>
                <c:pt idx="5">
                  <c:v>Pikes Peak R.D.</c:v>
                </c:pt>
                <c:pt idx="6">
                  <c:v>South Park R.D.</c:v>
                </c:pt>
                <c:pt idx="7">
                  <c:v>South Platte R.D</c:v>
                </c:pt>
                <c:pt idx="8">
                  <c:v>Conejos Peak R.D.</c:v>
                </c:pt>
                <c:pt idx="9">
                  <c:v>Divide R.D.</c:v>
                </c:pt>
                <c:pt idx="10">
                  <c:v>Saguache R.D.</c:v>
                </c:pt>
                <c:pt idx="11">
                  <c:v>Other</c:v>
                </c:pt>
              </c:strCache>
            </c:strRef>
          </c:cat>
          <c:val>
            <c:numRef>
              <c:f>'[Fires_Acres.xlsx]Fires &amp; Acres2'!$D$3:$D$14</c:f>
              <c:numCache>
                <c:formatCode>General</c:formatCode>
                <c:ptCount val="12"/>
                <c:pt idx="0">
                  <c:v>1</c:v>
                </c:pt>
                <c:pt idx="1">
                  <c:v>3</c:v>
                </c:pt>
                <c:pt idx="2">
                  <c:v>10</c:v>
                </c:pt>
                <c:pt idx="3">
                  <c:v>2</c:v>
                </c:pt>
                <c:pt idx="4">
                  <c:v>3</c:v>
                </c:pt>
                <c:pt idx="5">
                  <c:v>15</c:v>
                </c:pt>
                <c:pt idx="6">
                  <c:v>10</c:v>
                </c:pt>
                <c:pt idx="7">
                  <c:v>27</c:v>
                </c:pt>
                <c:pt idx="8">
                  <c:v>3</c:v>
                </c:pt>
                <c:pt idx="9">
                  <c:v>8</c:v>
                </c:pt>
                <c:pt idx="10">
                  <c:v>8</c:v>
                </c:pt>
                <c:pt idx="11">
                  <c:v>3</c:v>
                </c:pt>
              </c:numCache>
            </c:numRef>
          </c:val>
        </c:ser>
        <c:ser>
          <c:idx val="3"/>
          <c:order val="3"/>
          <c:tx>
            <c:strRef>
              <c:f>'[Fires_Acres.xlsx]Fires &amp; Acres2'!$E$2</c:f>
              <c:strCache>
                <c:ptCount val="1"/>
                <c:pt idx="0">
                  <c:v>AC-92,691</c:v>
                </c:pt>
              </c:strCache>
            </c:strRef>
          </c:tx>
          <c:invertIfNegative val="0"/>
          <c:dLbls>
            <c:showLegendKey val="0"/>
            <c:showVal val="1"/>
            <c:showCatName val="0"/>
            <c:showSerName val="0"/>
            <c:showPercent val="0"/>
            <c:showBubbleSize val="0"/>
            <c:showLeaderLines val="0"/>
          </c:dLbls>
          <c:cat>
            <c:strRef>
              <c:f>'[Fires_Acres.xlsx]Fires &amp; Acres2'!$A$3:$A$14</c:f>
              <c:strCache>
                <c:ptCount val="12"/>
                <c:pt idx="0">
                  <c:v>Leadville R.D.</c:v>
                </c:pt>
                <c:pt idx="1">
                  <c:v>Salida R.D.</c:v>
                </c:pt>
                <c:pt idx="2">
                  <c:v>San Carlos R.D.</c:v>
                </c:pt>
                <c:pt idx="3">
                  <c:v>Springfield R.D</c:v>
                </c:pt>
                <c:pt idx="4">
                  <c:v>Elkhart R.D.</c:v>
                </c:pt>
                <c:pt idx="5">
                  <c:v>Pikes Peak R.D.</c:v>
                </c:pt>
                <c:pt idx="6">
                  <c:v>South Park R.D.</c:v>
                </c:pt>
                <c:pt idx="7">
                  <c:v>South Platte R.D</c:v>
                </c:pt>
                <c:pt idx="8">
                  <c:v>Conejos Peak R.D.</c:v>
                </c:pt>
                <c:pt idx="9">
                  <c:v>Divide R.D.</c:v>
                </c:pt>
                <c:pt idx="10">
                  <c:v>Saguache R.D.</c:v>
                </c:pt>
                <c:pt idx="11">
                  <c:v>Other</c:v>
                </c:pt>
              </c:strCache>
            </c:strRef>
          </c:cat>
          <c:val>
            <c:numRef>
              <c:f>'[Fires_Acres.xlsx]Fires &amp; Acres2'!$E$3:$E$14</c:f>
              <c:numCache>
                <c:formatCode>General</c:formatCode>
                <c:ptCount val="12"/>
                <c:pt idx="0">
                  <c:v>0</c:v>
                </c:pt>
                <c:pt idx="1">
                  <c:v>0</c:v>
                </c:pt>
                <c:pt idx="2">
                  <c:v>2464</c:v>
                </c:pt>
                <c:pt idx="3">
                  <c:v>310</c:v>
                </c:pt>
                <c:pt idx="4">
                  <c:v>6</c:v>
                </c:pt>
                <c:pt idx="5">
                  <c:v>4</c:v>
                </c:pt>
                <c:pt idx="6">
                  <c:v>1</c:v>
                </c:pt>
                <c:pt idx="7">
                  <c:v>519</c:v>
                </c:pt>
                <c:pt idx="8">
                  <c:v>0</c:v>
                </c:pt>
                <c:pt idx="9">
                  <c:v>88215</c:v>
                </c:pt>
                <c:pt idx="10">
                  <c:v>1172</c:v>
                </c:pt>
                <c:pt idx="11">
                  <c:v>0</c:v>
                </c:pt>
              </c:numCache>
            </c:numRef>
          </c:val>
        </c:ser>
        <c:dLbls>
          <c:showLegendKey val="0"/>
          <c:showVal val="0"/>
          <c:showCatName val="0"/>
          <c:showSerName val="0"/>
          <c:showPercent val="0"/>
          <c:showBubbleSize val="0"/>
        </c:dLbls>
        <c:gapWidth val="150"/>
        <c:axId val="132249472"/>
        <c:axId val="132251008"/>
      </c:barChart>
      <c:catAx>
        <c:axId val="132249472"/>
        <c:scaling>
          <c:orientation val="minMax"/>
        </c:scaling>
        <c:delete val="0"/>
        <c:axPos val="b"/>
        <c:majorTickMark val="none"/>
        <c:minorTickMark val="none"/>
        <c:tickLblPos val="nextTo"/>
        <c:crossAx val="132251008"/>
        <c:crosses val="autoZero"/>
        <c:auto val="1"/>
        <c:lblAlgn val="ctr"/>
        <c:lblOffset val="100"/>
        <c:noMultiLvlLbl val="0"/>
      </c:catAx>
      <c:valAx>
        <c:axId val="132251008"/>
        <c:scaling>
          <c:logBase val="10"/>
          <c:orientation val="minMax"/>
          <c:min val="1"/>
        </c:scaling>
        <c:delete val="0"/>
        <c:axPos val="l"/>
        <c:majorGridlines/>
        <c:numFmt formatCode="General" sourceLinked="1"/>
        <c:majorTickMark val="none"/>
        <c:minorTickMark val="none"/>
        <c:tickLblPos val="nextTo"/>
        <c:crossAx val="132249472"/>
        <c:crosses val="autoZero"/>
        <c:crossBetween val="between"/>
      </c:valAx>
    </c:plotArea>
    <c:legend>
      <c:legendPos val="t"/>
      <c:layout>
        <c:manualLayout>
          <c:xMode val="edge"/>
          <c:yMode val="edge"/>
          <c:x val="7.2607599637860953E-2"/>
          <c:y val="6.8699785968572829E-3"/>
          <c:w val="0.74678613077655331"/>
          <c:h val="6.5606932618146638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'[Fires_Acres.xlsx]Fires &amp; Acres'!$B$69</c:f>
              <c:strCache>
                <c:ptCount val="1"/>
                <c:pt idx="0">
                  <c:v>HUM-11</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Acres'!$B$70:$B$71</c:f>
              <c:numCache>
                <c:formatCode>General</c:formatCode>
                <c:ptCount val="2"/>
                <c:pt idx="0">
                  <c:v>11</c:v>
                </c:pt>
                <c:pt idx="1">
                  <c:v>0</c:v>
                </c:pt>
              </c:numCache>
            </c:numRef>
          </c:val>
        </c:ser>
        <c:ser>
          <c:idx val="1"/>
          <c:order val="1"/>
          <c:tx>
            <c:strRef>
              <c:f>'[Fires_Acres.xlsx]Fires &amp; Acres'!$C$69</c:f>
              <c:strCache>
                <c:ptCount val="1"/>
                <c:pt idx="0">
                  <c:v>AC-693</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Acres'!$C$70:$C$71</c:f>
              <c:numCache>
                <c:formatCode>General</c:formatCode>
                <c:ptCount val="2"/>
                <c:pt idx="0">
                  <c:v>8</c:v>
                </c:pt>
                <c:pt idx="1">
                  <c:v>685</c:v>
                </c:pt>
              </c:numCache>
            </c:numRef>
          </c:val>
        </c:ser>
        <c:ser>
          <c:idx val="2"/>
          <c:order val="2"/>
          <c:tx>
            <c:strRef>
              <c:f>'[Fires_Acres.xlsx]Fires &amp; Acres'!$D$69</c:f>
              <c:strCache>
                <c:ptCount val="1"/>
                <c:pt idx="0">
                  <c:v>LTN-19</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Acres'!$D$70:$D$71</c:f>
              <c:numCache>
                <c:formatCode>General</c:formatCode>
                <c:ptCount val="2"/>
                <c:pt idx="0">
                  <c:v>15</c:v>
                </c:pt>
                <c:pt idx="1">
                  <c:v>4</c:v>
                </c:pt>
              </c:numCache>
            </c:numRef>
          </c:val>
        </c:ser>
        <c:ser>
          <c:idx val="3"/>
          <c:order val="3"/>
          <c:tx>
            <c:strRef>
              <c:f>'[Fires_Acres.xlsx]Fires &amp; Acres'!$E$69</c:f>
              <c:strCache>
                <c:ptCount val="1"/>
                <c:pt idx="0">
                  <c:v>AC-556</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Acres'!$E$70:$E$71</c:f>
              <c:numCache>
                <c:formatCode>General</c:formatCode>
                <c:ptCount val="2"/>
                <c:pt idx="0">
                  <c:v>338</c:v>
                </c:pt>
                <c:pt idx="1">
                  <c:v>218</c:v>
                </c:pt>
              </c:numCache>
            </c:numRef>
          </c:val>
        </c:ser>
        <c:ser>
          <c:idx val="4"/>
          <c:order val="4"/>
          <c:tx>
            <c:strRef>
              <c:f>'[Fires_Acres.xlsx]Fires &amp; Acres'!$F$69</c:f>
              <c:strCache>
                <c:ptCount val="1"/>
                <c:pt idx="0">
                  <c:v>UNK-1</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Acres'!$F$70:$F$71</c:f>
              <c:numCache>
                <c:formatCode>General</c:formatCode>
                <c:ptCount val="2"/>
                <c:pt idx="0">
                  <c:v>1</c:v>
                </c:pt>
              </c:numCache>
            </c:numRef>
          </c:val>
        </c:ser>
        <c:ser>
          <c:idx val="5"/>
          <c:order val="5"/>
          <c:tx>
            <c:strRef>
              <c:f>'[Fires_Acres.xlsx]Fires &amp; Acres'!$G$69</c:f>
              <c:strCache>
                <c:ptCount val="1"/>
                <c:pt idx="0">
                  <c:v>AC-501</c:v>
                </c:pt>
              </c:strCache>
            </c:strRef>
          </c:tx>
          <c:invertIfNegative val="0"/>
          <c:dLbls>
            <c:showLegendKey val="0"/>
            <c:showVal val="1"/>
            <c:showCatName val="0"/>
            <c:showSerName val="0"/>
            <c:showPercent val="0"/>
            <c:showBubbleSize val="0"/>
            <c:showLeaderLines val="0"/>
          </c:dLbls>
          <c:cat>
            <c:strRef>
              <c:f>'[Fires_Acres.xlsx]Fires &amp; Acres'!$A$70:$A$71</c:f>
              <c:strCache>
                <c:ptCount val="2"/>
                <c:pt idx="0">
                  <c:v>Royal Gorge F.O.</c:v>
                </c:pt>
                <c:pt idx="1">
                  <c:v>San Luis Valley District</c:v>
                </c:pt>
              </c:strCache>
            </c:strRef>
          </c:cat>
          <c:val>
            <c:numRef>
              <c:f>'[Fires_Acres.xlsx]Fires &amp; Acres'!$G$70:$G$71</c:f>
              <c:numCache>
                <c:formatCode>General</c:formatCode>
                <c:ptCount val="2"/>
                <c:pt idx="0">
                  <c:v>501</c:v>
                </c:pt>
              </c:numCache>
            </c:numRef>
          </c:val>
        </c:ser>
        <c:dLbls>
          <c:showLegendKey val="0"/>
          <c:showVal val="0"/>
          <c:showCatName val="0"/>
          <c:showSerName val="0"/>
          <c:showPercent val="0"/>
          <c:showBubbleSize val="0"/>
        </c:dLbls>
        <c:gapWidth val="150"/>
        <c:axId val="187808768"/>
        <c:axId val="187818752"/>
      </c:barChart>
      <c:catAx>
        <c:axId val="187808768"/>
        <c:scaling>
          <c:orientation val="minMax"/>
        </c:scaling>
        <c:delete val="0"/>
        <c:axPos val="b"/>
        <c:majorTickMark val="none"/>
        <c:minorTickMark val="none"/>
        <c:tickLblPos val="nextTo"/>
        <c:crossAx val="187818752"/>
        <c:crosses val="autoZero"/>
        <c:auto val="1"/>
        <c:lblAlgn val="ctr"/>
        <c:lblOffset val="100"/>
        <c:noMultiLvlLbl val="0"/>
      </c:catAx>
      <c:valAx>
        <c:axId val="187818752"/>
        <c:scaling>
          <c:logBase val="10"/>
          <c:orientation val="minMax"/>
        </c:scaling>
        <c:delete val="0"/>
        <c:axPos val="l"/>
        <c:majorGridlines/>
        <c:numFmt formatCode="General" sourceLinked="1"/>
        <c:majorTickMark val="none"/>
        <c:minorTickMark val="none"/>
        <c:tickLblPos val="nextTo"/>
        <c:crossAx val="187808768"/>
        <c:crosses val="autoZero"/>
        <c:crossBetween val="between"/>
      </c:valAx>
    </c:plotArea>
    <c:legend>
      <c:legendPos val="t"/>
      <c:layout>
        <c:manualLayout>
          <c:xMode val="edge"/>
          <c:yMode val="edge"/>
          <c:x val="5.8143312023301162E-2"/>
          <c:y val="2.5013337787241127E-3"/>
          <c:w val="0.9234206304149285"/>
          <c:h val="7.060189597354638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[Fires_Acres.xlsx]CNTY!$C$3</c:f>
              <c:strCache>
                <c:ptCount val="1"/>
                <c:pt idx="0">
                  <c:v>HUM-26</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[Fires_Acres.xlsx]CNTY!$C$4:$C$26</c:f>
              <c:numCache>
                <c:formatCode>General</c:formatCode>
                <c:ptCount val="23"/>
                <c:pt idx="0">
                  <c:v>3</c:v>
                </c:pt>
                <c:pt idx="1">
                  <c:v>0</c:v>
                </c:pt>
                <c:pt idx="2">
                  <c:v>0</c:v>
                </c:pt>
                <c:pt idx="3">
                  <c:v>1</c:v>
                </c:pt>
                <c:pt idx="4">
                  <c:v>0</c:v>
                </c:pt>
                <c:pt idx="5">
                  <c:v>1</c:v>
                </c:pt>
                <c:pt idx="6">
                  <c:v>0</c:v>
                </c:pt>
                <c:pt idx="8">
                  <c:v>1</c:v>
                </c:pt>
                <c:pt idx="9">
                  <c:v>4</c:v>
                </c:pt>
                <c:pt idx="10">
                  <c:v>2</c:v>
                </c:pt>
                <c:pt idx="11">
                  <c:v>0</c:v>
                </c:pt>
                <c:pt idx="12">
                  <c:v>3</c:v>
                </c:pt>
                <c:pt idx="13">
                  <c:v>13</c:v>
                </c:pt>
                <c:pt idx="14">
                  <c:v>0</c:v>
                </c:pt>
                <c:pt idx="15">
                  <c:v>0</c:v>
                </c:pt>
                <c:pt idx="16">
                  <c:v>1</c:v>
                </c:pt>
                <c:pt idx="17">
                  <c:v>1</c:v>
                </c:pt>
                <c:pt idx="18">
                  <c:v>0</c:v>
                </c:pt>
                <c:pt idx="19">
                  <c:v>0</c:v>
                </c:pt>
                <c:pt idx="20">
                  <c:v>0</c:v>
                </c:pt>
                <c:pt idx="21">
                  <c:v>0</c:v>
                </c:pt>
                <c:pt idx="22">
                  <c:v>6</c:v>
                </c:pt>
              </c:numCache>
            </c:numRef>
          </c:val>
        </c:ser>
        <c:ser>
          <c:idx val="1"/>
          <c:order val="1"/>
          <c:tx>
            <c:strRef>
              <c:f>[Fires_Acres.xlsx]CNTY!$D$3</c:f>
              <c:strCache>
                <c:ptCount val="1"/>
                <c:pt idx="0">
                  <c:v>Ac.-1,093</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[Fires_Acres.xlsx]CNTY!$D$4:$D$26</c:f>
              <c:numCache>
                <c:formatCode>General</c:formatCode>
                <c:ptCount val="23"/>
                <c:pt idx="0">
                  <c:v>375</c:v>
                </c:pt>
                <c:pt idx="1">
                  <c:v>0</c:v>
                </c:pt>
                <c:pt idx="2">
                  <c:v>0</c:v>
                </c:pt>
                <c:pt idx="3">
                  <c:v>100</c:v>
                </c:pt>
                <c:pt idx="4">
                  <c:v>0</c:v>
                </c:pt>
                <c:pt idx="5">
                  <c:v>233</c:v>
                </c:pt>
                <c:pt idx="6">
                  <c:v>0</c:v>
                </c:pt>
                <c:pt idx="8">
                  <c:v>2</c:v>
                </c:pt>
                <c:pt idx="9">
                  <c:v>5</c:v>
                </c:pt>
                <c:pt idx="10">
                  <c:v>2</c:v>
                </c:pt>
                <c:pt idx="11">
                  <c:v>0</c:v>
                </c:pt>
                <c:pt idx="12">
                  <c:v>88</c:v>
                </c:pt>
                <c:pt idx="13">
                  <c:v>6</c:v>
                </c:pt>
                <c:pt idx="14">
                  <c:v>0</c:v>
                </c:pt>
                <c:pt idx="15">
                  <c:v>0</c:v>
                </c:pt>
                <c:pt idx="16">
                  <c:v>130</c:v>
                </c:pt>
                <c:pt idx="17">
                  <c:v>150</c:v>
                </c:pt>
                <c:pt idx="18">
                  <c:v>0</c:v>
                </c:pt>
                <c:pt idx="19">
                  <c:v>0</c:v>
                </c:pt>
                <c:pt idx="20">
                  <c:v>0</c:v>
                </c:pt>
                <c:pt idx="21">
                  <c:v>0</c:v>
                </c:pt>
                <c:pt idx="22">
                  <c:v>2</c:v>
                </c:pt>
              </c:numCache>
            </c:numRef>
          </c:val>
        </c:ser>
        <c:ser>
          <c:idx val="2"/>
          <c:order val="2"/>
          <c:tx>
            <c:strRef>
              <c:f>[Fires_Acres.xlsx]CNTY!$E$3</c:f>
              <c:strCache>
                <c:ptCount val="1"/>
                <c:pt idx="0">
                  <c:v>LTN-26</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[Fires_Acres.xlsx]CNTY!$E$4:$E$26</c:f>
              <c:numCache>
                <c:formatCode>General</c:formatCode>
                <c:ptCount val="23"/>
                <c:pt idx="0">
                  <c:v>1</c:v>
                </c:pt>
                <c:pt idx="1">
                  <c:v>0</c:v>
                </c:pt>
                <c:pt idx="2">
                  <c:v>1</c:v>
                </c:pt>
                <c:pt idx="3">
                  <c:v>0</c:v>
                </c:pt>
                <c:pt idx="4">
                  <c:v>0</c:v>
                </c:pt>
                <c:pt idx="5">
                  <c:v>0</c:v>
                </c:pt>
                <c:pt idx="6">
                  <c:v>0</c:v>
                </c:pt>
                <c:pt idx="8">
                  <c:v>1</c:v>
                </c:pt>
                <c:pt idx="9">
                  <c:v>0</c:v>
                </c:pt>
                <c:pt idx="10">
                  <c:v>4</c:v>
                </c:pt>
                <c:pt idx="11">
                  <c:v>1</c:v>
                </c:pt>
                <c:pt idx="12">
                  <c:v>3</c:v>
                </c:pt>
                <c:pt idx="13">
                  <c:v>5</c:v>
                </c:pt>
                <c:pt idx="14">
                  <c:v>0</c:v>
                </c:pt>
                <c:pt idx="15">
                  <c:v>3</c:v>
                </c:pt>
                <c:pt idx="16">
                  <c:v>1</c:v>
                </c:pt>
                <c:pt idx="17">
                  <c:v>0</c:v>
                </c:pt>
                <c:pt idx="18">
                  <c:v>2</c:v>
                </c:pt>
                <c:pt idx="19">
                  <c:v>2</c:v>
                </c:pt>
                <c:pt idx="20">
                  <c:v>0</c:v>
                </c:pt>
                <c:pt idx="21">
                  <c:v>3</c:v>
                </c:pt>
                <c:pt idx="22">
                  <c:v>1</c:v>
                </c:pt>
              </c:numCache>
            </c:numRef>
          </c:val>
        </c:ser>
        <c:ser>
          <c:idx val="3"/>
          <c:order val="3"/>
          <c:tx>
            <c:strRef>
              <c:f>[Fires_Acres.xlsx]CNTY!$F$3</c:f>
              <c:strCache>
                <c:ptCount val="1"/>
                <c:pt idx="0">
                  <c:v>Ac.-11,810</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[Fires_Acres.xlsx]CNTY!$F$4:$F$26</c:f>
              <c:numCache>
                <c:formatCode>General</c:formatCode>
                <c:ptCount val="23"/>
                <c:pt idx="0">
                  <c:v>166</c:v>
                </c:pt>
                <c:pt idx="1">
                  <c:v>0</c:v>
                </c:pt>
                <c:pt idx="2">
                  <c:v>0</c:v>
                </c:pt>
                <c:pt idx="3">
                  <c:v>0</c:v>
                </c:pt>
                <c:pt idx="4">
                  <c:v>0</c:v>
                </c:pt>
                <c:pt idx="5">
                  <c:v>0</c:v>
                </c:pt>
                <c:pt idx="6">
                  <c:v>0</c:v>
                </c:pt>
                <c:pt idx="8">
                  <c:v>1</c:v>
                </c:pt>
                <c:pt idx="9">
                  <c:v>0</c:v>
                </c:pt>
                <c:pt idx="10">
                  <c:v>1</c:v>
                </c:pt>
                <c:pt idx="11">
                  <c:v>619</c:v>
                </c:pt>
                <c:pt idx="12">
                  <c:v>10858</c:v>
                </c:pt>
                <c:pt idx="13">
                  <c:v>2</c:v>
                </c:pt>
                <c:pt idx="14">
                  <c:v>0</c:v>
                </c:pt>
                <c:pt idx="15">
                  <c:v>116</c:v>
                </c:pt>
                <c:pt idx="16">
                  <c:v>33</c:v>
                </c:pt>
                <c:pt idx="17">
                  <c:v>0</c:v>
                </c:pt>
                <c:pt idx="18">
                  <c:v>0</c:v>
                </c:pt>
                <c:pt idx="19">
                  <c:v>6</c:v>
                </c:pt>
                <c:pt idx="20">
                  <c:v>0</c:v>
                </c:pt>
                <c:pt idx="21">
                  <c:v>5</c:v>
                </c:pt>
                <c:pt idx="22">
                  <c:v>3</c:v>
                </c:pt>
              </c:numCache>
            </c:numRef>
          </c:val>
        </c:ser>
        <c:ser>
          <c:idx val="4"/>
          <c:order val="4"/>
          <c:tx>
            <c:strRef>
              <c:f>[Fires_Acres.xlsx]CNTY!$G$3</c:f>
              <c:strCache>
                <c:ptCount val="1"/>
                <c:pt idx="0">
                  <c:v>UNK-28</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[Fires_Acres.xlsx]CNTY!$G$4:$G$26</c:f>
              <c:numCache>
                <c:formatCode>General</c:formatCode>
                <c:ptCount val="23"/>
                <c:pt idx="0">
                  <c:v>1</c:v>
                </c:pt>
                <c:pt idx="1">
                  <c:v>1</c:v>
                </c:pt>
                <c:pt idx="2">
                  <c:v>0</c:v>
                </c:pt>
                <c:pt idx="3">
                  <c:v>0</c:v>
                </c:pt>
                <c:pt idx="4">
                  <c:v>2</c:v>
                </c:pt>
                <c:pt idx="5">
                  <c:v>0</c:v>
                </c:pt>
                <c:pt idx="6">
                  <c:v>2</c:v>
                </c:pt>
                <c:pt idx="8">
                  <c:v>0</c:v>
                </c:pt>
                <c:pt idx="9">
                  <c:v>2</c:v>
                </c:pt>
                <c:pt idx="10">
                  <c:v>2</c:v>
                </c:pt>
                <c:pt idx="11">
                  <c:v>0</c:v>
                </c:pt>
                <c:pt idx="12">
                  <c:v>2</c:v>
                </c:pt>
                <c:pt idx="13">
                  <c:v>2</c:v>
                </c:pt>
                <c:pt idx="14">
                  <c:v>0</c:v>
                </c:pt>
                <c:pt idx="15">
                  <c:v>2</c:v>
                </c:pt>
                <c:pt idx="16">
                  <c:v>1</c:v>
                </c:pt>
                <c:pt idx="17">
                  <c:v>0</c:v>
                </c:pt>
                <c:pt idx="18">
                  <c:v>3</c:v>
                </c:pt>
                <c:pt idx="19">
                  <c:v>1</c:v>
                </c:pt>
                <c:pt idx="20">
                  <c:v>0</c:v>
                </c:pt>
                <c:pt idx="21">
                  <c:v>0</c:v>
                </c:pt>
                <c:pt idx="22">
                  <c:v>7</c:v>
                </c:pt>
              </c:numCache>
            </c:numRef>
          </c:val>
        </c:ser>
        <c:ser>
          <c:idx val="5"/>
          <c:order val="5"/>
          <c:tx>
            <c:strRef>
              <c:f>[Fires_Acres.xlsx]CNTY!$H$3</c:f>
              <c:strCache>
                <c:ptCount val="1"/>
                <c:pt idx="0">
                  <c:v>Ac.-17,759</c:v>
                </c:pt>
              </c:strCache>
            </c:strRef>
          </c:tx>
          <c:invertIfNegative val="0"/>
          <c:dLbls>
            <c:showLegendKey val="0"/>
            <c:showVal val="1"/>
            <c:showCatName val="0"/>
            <c:showSerName val="0"/>
            <c:showPercent val="0"/>
            <c:showBubbleSize val="0"/>
            <c:showLeaderLines val="0"/>
          </c:dLbls>
          <c:cat>
            <c:strRef>
              <c:f>[Fires_Acres.xlsx]CNTY!$B$4:$B$26</c:f>
              <c:strCache>
                <c:ptCount val="23"/>
                <c:pt idx="0">
                  <c:v>KSX</c:v>
                </c:pt>
                <c:pt idx="1">
                  <c:v>ALX</c:v>
                </c:pt>
                <c:pt idx="2">
                  <c:v>BAX</c:v>
                </c:pt>
                <c:pt idx="3">
                  <c:v>BNX</c:v>
                </c:pt>
                <c:pt idx="4">
                  <c:v>CFX</c:v>
                </c:pt>
                <c:pt idx="5">
                  <c:v>CJX</c:v>
                </c:pt>
                <c:pt idx="6">
                  <c:v>CUX</c:v>
                </c:pt>
                <c:pt idx="7">
                  <c:v>CWX</c:v>
                </c:pt>
                <c:pt idx="8">
                  <c:v>DGX</c:v>
                </c:pt>
                <c:pt idx="9">
                  <c:v>EPX</c:v>
                </c:pt>
                <c:pt idx="10">
                  <c:v>FRX</c:v>
                </c:pt>
                <c:pt idx="11">
                  <c:v>HIX</c:v>
                </c:pt>
                <c:pt idx="12">
                  <c:v>HUX</c:v>
                </c:pt>
                <c:pt idx="13">
                  <c:v>JEX</c:v>
                </c:pt>
                <c:pt idx="14">
                  <c:v>LKX</c:v>
                </c:pt>
                <c:pt idx="15">
                  <c:v>LSX</c:v>
                </c:pt>
                <c:pt idx="16">
                  <c:v>MLX</c:v>
                </c:pt>
                <c:pt idx="17">
                  <c:v>OTX</c:v>
                </c:pt>
                <c:pt idx="18">
                  <c:v>PAX</c:v>
                </c:pt>
                <c:pt idx="19">
                  <c:v>PUX</c:v>
                </c:pt>
                <c:pt idx="20">
                  <c:v>RGX</c:v>
                </c:pt>
                <c:pt idx="21">
                  <c:v>SHX</c:v>
                </c:pt>
                <c:pt idx="22">
                  <c:v>TLX</c:v>
                </c:pt>
              </c:strCache>
            </c:strRef>
          </c:cat>
          <c:val>
            <c:numRef>
              <c:f>[Fires_Acres.xlsx]CNTY!$H$4:$H$26</c:f>
              <c:numCache>
                <c:formatCode>General</c:formatCode>
                <c:ptCount val="23"/>
                <c:pt idx="0">
                  <c:v>12</c:v>
                </c:pt>
                <c:pt idx="1">
                  <c:v>0</c:v>
                </c:pt>
                <c:pt idx="2">
                  <c:v>0</c:v>
                </c:pt>
                <c:pt idx="3">
                  <c:v>0</c:v>
                </c:pt>
                <c:pt idx="4">
                  <c:v>0</c:v>
                </c:pt>
                <c:pt idx="5">
                  <c:v>0</c:v>
                </c:pt>
                <c:pt idx="6">
                  <c:v>0</c:v>
                </c:pt>
                <c:pt idx="8">
                  <c:v>0</c:v>
                </c:pt>
                <c:pt idx="9">
                  <c:v>15000</c:v>
                </c:pt>
                <c:pt idx="10">
                  <c:v>2717</c:v>
                </c:pt>
                <c:pt idx="11">
                  <c:v>0</c:v>
                </c:pt>
                <c:pt idx="12">
                  <c:v>2</c:v>
                </c:pt>
                <c:pt idx="13">
                  <c:v>25</c:v>
                </c:pt>
                <c:pt idx="14">
                  <c:v>0</c:v>
                </c:pt>
                <c:pt idx="15">
                  <c:v>0</c:v>
                </c:pt>
                <c:pt idx="16">
                  <c:v>0</c:v>
                </c:pt>
                <c:pt idx="17">
                  <c:v>0</c:v>
                </c:pt>
                <c:pt idx="18">
                  <c:v>0</c:v>
                </c:pt>
                <c:pt idx="19">
                  <c:v>0</c:v>
                </c:pt>
                <c:pt idx="20">
                  <c:v>0</c:v>
                </c:pt>
                <c:pt idx="21">
                  <c:v>0</c:v>
                </c:pt>
                <c:pt idx="22">
                  <c:v>3</c:v>
                </c:pt>
              </c:numCache>
            </c:numRef>
          </c:val>
        </c:ser>
        <c:dLbls>
          <c:showLegendKey val="0"/>
          <c:showVal val="0"/>
          <c:showCatName val="0"/>
          <c:showSerName val="0"/>
          <c:showPercent val="0"/>
          <c:showBubbleSize val="0"/>
        </c:dLbls>
        <c:gapWidth val="150"/>
        <c:axId val="132010752"/>
        <c:axId val="132012288"/>
      </c:barChart>
      <c:catAx>
        <c:axId val="132010752"/>
        <c:scaling>
          <c:orientation val="minMax"/>
        </c:scaling>
        <c:delete val="0"/>
        <c:axPos val="b"/>
        <c:majorTickMark val="none"/>
        <c:minorTickMark val="none"/>
        <c:tickLblPos val="nextTo"/>
        <c:crossAx val="132012288"/>
        <c:crosses val="autoZero"/>
        <c:auto val="1"/>
        <c:lblAlgn val="ctr"/>
        <c:lblOffset val="100"/>
        <c:noMultiLvlLbl val="0"/>
      </c:catAx>
      <c:valAx>
        <c:axId val="132012288"/>
        <c:scaling>
          <c:logBase val="10"/>
          <c:orientation val="minMax"/>
          <c:min val="1"/>
        </c:scaling>
        <c:delete val="0"/>
        <c:axPos val="l"/>
        <c:majorGridlines/>
        <c:numFmt formatCode="General" sourceLinked="1"/>
        <c:majorTickMark val="none"/>
        <c:minorTickMark val="none"/>
        <c:tickLblPos val="nextTo"/>
        <c:crossAx val="132010752"/>
        <c:crosses val="autoZero"/>
        <c:crossBetween val="between"/>
      </c:valAx>
    </c:plotArea>
    <c:legend>
      <c:legendPos val="t"/>
      <c:layout>
        <c:manualLayout>
          <c:xMode val="edge"/>
          <c:yMode val="edge"/>
          <c:x val="9.2235236220472444E-2"/>
          <c:y val="1.2500000000000001E-2"/>
          <c:w val="0.87386275153105863"/>
          <c:h val="4.2715715223097112E-2"/>
        </c:manualLayout>
      </c:layout>
      <c:overlay val="0"/>
      <c:txPr>
        <a:bodyPr/>
        <a:lstStyle/>
        <a:p>
          <a:pPr>
            <a:defRPr sz="1200"/>
          </a:pPr>
          <a:endParaRPr lang="en-US"/>
        </a:p>
      </c:txPr>
    </c:legend>
    <c:plotVisOnly val="1"/>
    <c:dispBlanksAs val="gap"/>
    <c:showDLblsOverMax val="0"/>
  </c:chart>
  <c:txPr>
    <a:bodyPr/>
    <a:lstStyle/>
    <a:p>
      <a:pPr>
        <a:defRPr sz="105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'[Fires_Acres.xlsx]Fires &amp; Acres'!$B$80</c:f>
              <c:strCache>
                <c:ptCount val="1"/>
                <c:pt idx="0">
                  <c:v>Fires-251</c:v>
                </c:pt>
              </c:strCache>
            </c:strRef>
          </c:tx>
          <c:invertIfNegative val="0"/>
          <c:dLbls>
            <c:showLegendKey val="0"/>
            <c:showVal val="1"/>
            <c:showCatName val="0"/>
            <c:showSerName val="0"/>
            <c:showPercent val="0"/>
            <c:showBubbleSize val="0"/>
            <c:showLeaderLines val="0"/>
          </c:dLbls>
          <c:cat>
            <c:strRef>
              <c:f>'[Fires_Acres.xlsx]Fires &amp; Acres'!$A$81:$A$92</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Acres'!$B$81:$B$92</c:f>
              <c:numCache>
                <c:formatCode>General</c:formatCode>
                <c:ptCount val="12"/>
                <c:pt idx="0">
                  <c:v>2</c:v>
                </c:pt>
                <c:pt idx="1">
                  <c:v>4</c:v>
                </c:pt>
                <c:pt idx="2">
                  <c:v>9</c:v>
                </c:pt>
                <c:pt idx="3">
                  <c:v>11</c:v>
                </c:pt>
                <c:pt idx="4">
                  <c:v>18</c:v>
                </c:pt>
                <c:pt idx="5">
                  <c:v>94</c:v>
                </c:pt>
                <c:pt idx="6">
                  <c:v>50</c:v>
                </c:pt>
                <c:pt idx="7">
                  <c:v>32</c:v>
                </c:pt>
                <c:pt idx="8">
                  <c:v>12</c:v>
                </c:pt>
                <c:pt idx="9">
                  <c:v>9</c:v>
                </c:pt>
                <c:pt idx="10">
                  <c:v>9</c:v>
                </c:pt>
                <c:pt idx="11">
                  <c:v>1</c:v>
                </c:pt>
              </c:numCache>
            </c:numRef>
          </c:val>
        </c:ser>
        <c:ser>
          <c:idx val="1"/>
          <c:order val="1"/>
          <c:tx>
            <c:strRef>
              <c:f>'[Fires_Acres.xlsx]Fires &amp; Acres'!$C$80</c:f>
              <c:strCache>
                <c:ptCount val="1"/>
                <c:pt idx="0">
                  <c:v>Acres-131,727</c:v>
                </c:pt>
              </c:strCache>
            </c:strRef>
          </c:tx>
          <c:invertIfNegative val="0"/>
          <c:dLbls>
            <c:showLegendKey val="0"/>
            <c:showVal val="1"/>
            <c:showCatName val="0"/>
            <c:showSerName val="0"/>
            <c:showPercent val="0"/>
            <c:showBubbleSize val="0"/>
            <c:showLeaderLines val="0"/>
          </c:dLbls>
          <c:cat>
            <c:strRef>
              <c:f>'[Fires_Acres.xlsx]Fires &amp; Acres'!$A$81:$A$92</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Acres'!$C$81:$C$92</c:f>
              <c:numCache>
                <c:formatCode>General</c:formatCode>
                <c:ptCount val="12"/>
                <c:pt idx="0">
                  <c:v>75</c:v>
                </c:pt>
                <c:pt idx="1">
                  <c:v>57</c:v>
                </c:pt>
                <c:pt idx="2">
                  <c:v>428</c:v>
                </c:pt>
                <c:pt idx="3">
                  <c:v>1112</c:v>
                </c:pt>
                <c:pt idx="4">
                  <c:v>301</c:v>
                </c:pt>
                <c:pt idx="5">
                  <c:v>83852</c:v>
                </c:pt>
                <c:pt idx="6">
                  <c:v>39369</c:v>
                </c:pt>
                <c:pt idx="7">
                  <c:v>11</c:v>
                </c:pt>
                <c:pt idx="8">
                  <c:v>1</c:v>
                </c:pt>
                <c:pt idx="9">
                  <c:v>3</c:v>
                </c:pt>
                <c:pt idx="10">
                  <c:v>6508</c:v>
                </c:pt>
                <c:pt idx="11">
                  <c:v>10</c:v>
                </c:pt>
              </c:numCache>
            </c:numRef>
          </c:val>
        </c:ser>
        <c:dLbls>
          <c:showLegendKey val="0"/>
          <c:showVal val="0"/>
          <c:showCatName val="0"/>
          <c:showSerName val="0"/>
          <c:showPercent val="0"/>
          <c:showBubbleSize val="0"/>
        </c:dLbls>
        <c:gapWidth val="150"/>
        <c:axId val="132048768"/>
        <c:axId val="132050304"/>
      </c:barChart>
      <c:catAx>
        <c:axId val="132048768"/>
        <c:scaling>
          <c:orientation val="minMax"/>
        </c:scaling>
        <c:delete val="0"/>
        <c:axPos val="b"/>
        <c:majorTickMark val="none"/>
        <c:minorTickMark val="none"/>
        <c:tickLblPos val="nextTo"/>
        <c:crossAx val="132050304"/>
        <c:crosses val="autoZero"/>
        <c:auto val="1"/>
        <c:lblAlgn val="ctr"/>
        <c:lblOffset val="100"/>
        <c:noMultiLvlLbl val="0"/>
      </c:catAx>
      <c:valAx>
        <c:axId val="132050304"/>
        <c:scaling>
          <c:logBase val="10"/>
          <c:orientation val="minMax"/>
        </c:scaling>
        <c:delete val="0"/>
        <c:axPos val="l"/>
        <c:majorGridlines/>
        <c:numFmt formatCode="General" sourceLinked="1"/>
        <c:majorTickMark val="none"/>
        <c:minorTickMark val="none"/>
        <c:tickLblPos val="nextTo"/>
        <c:crossAx val="132048768"/>
        <c:crosses val="autoZero"/>
        <c:crossBetween val="between"/>
      </c:valAx>
    </c:plotArea>
    <c:legend>
      <c:legendPos val="t"/>
      <c:layout>
        <c:manualLayout>
          <c:xMode val="edge"/>
          <c:yMode val="edge"/>
          <c:x val="0.20121415572270679"/>
          <c:y val="4.6813531486683112E-3"/>
          <c:w val="0.56986969221439909"/>
          <c:h val="6.1272040571085845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'[Fires_Acres.xlsx]Fires &amp; Acres'!$B$98</c:f>
              <c:strCache>
                <c:ptCount val="1"/>
                <c:pt idx="0">
                  <c:v>HUM-74</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Acres'!$B$99:$B$110</c:f>
              <c:numCache>
                <c:formatCode>General</c:formatCode>
                <c:ptCount val="12"/>
                <c:pt idx="0">
                  <c:v>2</c:v>
                </c:pt>
                <c:pt idx="1">
                  <c:v>4</c:v>
                </c:pt>
                <c:pt idx="2">
                  <c:v>8</c:v>
                </c:pt>
                <c:pt idx="3">
                  <c:v>9</c:v>
                </c:pt>
                <c:pt idx="4">
                  <c:v>8</c:v>
                </c:pt>
                <c:pt idx="5">
                  <c:v>19</c:v>
                </c:pt>
                <c:pt idx="6">
                  <c:v>7</c:v>
                </c:pt>
                <c:pt idx="7">
                  <c:v>1</c:v>
                </c:pt>
                <c:pt idx="8">
                  <c:v>1</c:v>
                </c:pt>
                <c:pt idx="9">
                  <c:v>8</c:v>
                </c:pt>
                <c:pt idx="10">
                  <c:v>7</c:v>
                </c:pt>
                <c:pt idx="11">
                  <c:v>1</c:v>
                </c:pt>
              </c:numCache>
            </c:numRef>
          </c:val>
        </c:ser>
        <c:ser>
          <c:idx val="1"/>
          <c:order val="1"/>
          <c:tx>
            <c:strRef>
              <c:f>'[Fires_Acres.xlsx]Fires &amp; Acres'!$C$98</c:f>
              <c:strCache>
                <c:ptCount val="1"/>
                <c:pt idx="0">
                  <c:v>AC-8,399</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Acres'!$C$99:$C$110</c:f>
              <c:numCache>
                <c:formatCode>General</c:formatCode>
                <c:ptCount val="12"/>
                <c:pt idx="0">
                  <c:v>75</c:v>
                </c:pt>
                <c:pt idx="1">
                  <c:v>57</c:v>
                </c:pt>
                <c:pt idx="2">
                  <c:v>428</c:v>
                </c:pt>
                <c:pt idx="3">
                  <c:v>934</c:v>
                </c:pt>
                <c:pt idx="4">
                  <c:v>297</c:v>
                </c:pt>
                <c:pt idx="5">
                  <c:v>93</c:v>
                </c:pt>
                <c:pt idx="6">
                  <c:v>4</c:v>
                </c:pt>
                <c:pt idx="7">
                  <c:v>0</c:v>
                </c:pt>
                <c:pt idx="8">
                  <c:v>0</c:v>
                </c:pt>
                <c:pt idx="9">
                  <c:v>3</c:v>
                </c:pt>
                <c:pt idx="10">
                  <c:v>6508</c:v>
                </c:pt>
                <c:pt idx="11">
                  <c:v>10</c:v>
                </c:pt>
              </c:numCache>
            </c:numRef>
          </c:val>
        </c:ser>
        <c:ser>
          <c:idx val="2"/>
          <c:order val="2"/>
          <c:tx>
            <c:strRef>
              <c:f>'[Fires_Acres.xlsx]Fires &amp; Acres'!$D$98</c:f>
              <c:strCache>
                <c:ptCount val="1"/>
                <c:pt idx="0">
                  <c:v>LTN-144</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Acres'!$D$99:$D$110</c:f>
              <c:numCache>
                <c:formatCode>General</c:formatCode>
                <c:ptCount val="12"/>
                <c:pt idx="2">
                  <c:v>1</c:v>
                </c:pt>
                <c:pt idx="3">
                  <c:v>1</c:v>
                </c:pt>
                <c:pt idx="4">
                  <c:v>7</c:v>
                </c:pt>
                <c:pt idx="5">
                  <c:v>55</c:v>
                </c:pt>
                <c:pt idx="6">
                  <c:v>41</c:v>
                </c:pt>
                <c:pt idx="7">
                  <c:v>28</c:v>
                </c:pt>
                <c:pt idx="8">
                  <c:v>10</c:v>
                </c:pt>
                <c:pt idx="9">
                  <c:v>1</c:v>
                </c:pt>
              </c:numCache>
            </c:numRef>
          </c:val>
        </c:ser>
        <c:ser>
          <c:idx val="3"/>
          <c:order val="3"/>
          <c:tx>
            <c:strRef>
              <c:f>'[Fires_Acres.xlsx]Fires &amp; Acres'!$E$98</c:f>
              <c:strCache>
                <c:ptCount val="1"/>
                <c:pt idx="0">
                  <c:v>AC-105,058</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Acres'!$E$99:$E$110</c:f>
              <c:numCache>
                <c:formatCode>General</c:formatCode>
                <c:ptCount val="12"/>
                <c:pt idx="2">
                  <c:v>0</c:v>
                </c:pt>
                <c:pt idx="3">
                  <c:v>166</c:v>
                </c:pt>
                <c:pt idx="4">
                  <c:v>4</c:v>
                </c:pt>
                <c:pt idx="5">
                  <c:v>65513</c:v>
                </c:pt>
                <c:pt idx="6">
                  <c:v>39363</c:v>
                </c:pt>
                <c:pt idx="7">
                  <c:v>11</c:v>
                </c:pt>
                <c:pt idx="8">
                  <c:v>1</c:v>
                </c:pt>
                <c:pt idx="9">
                  <c:v>0</c:v>
                </c:pt>
              </c:numCache>
            </c:numRef>
          </c:val>
        </c:ser>
        <c:ser>
          <c:idx val="4"/>
          <c:order val="4"/>
          <c:tx>
            <c:strRef>
              <c:f>'[Fires_Acres.xlsx]Fires &amp; Acres'!$F$98</c:f>
              <c:strCache>
                <c:ptCount val="1"/>
                <c:pt idx="0">
                  <c:v>UNK-32</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Acres'!$F$99:$F$110</c:f>
              <c:numCache>
                <c:formatCode>General</c:formatCode>
                <c:ptCount val="12"/>
                <c:pt idx="3">
                  <c:v>1</c:v>
                </c:pt>
                <c:pt idx="4">
                  <c:v>3</c:v>
                </c:pt>
                <c:pt idx="5">
                  <c:v>20</c:v>
                </c:pt>
                <c:pt idx="6">
                  <c:v>2</c:v>
                </c:pt>
                <c:pt idx="7">
                  <c:v>3</c:v>
                </c:pt>
                <c:pt idx="8">
                  <c:v>1</c:v>
                </c:pt>
                <c:pt idx="10">
                  <c:v>2</c:v>
                </c:pt>
              </c:numCache>
            </c:numRef>
          </c:val>
        </c:ser>
        <c:ser>
          <c:idx val="5"/>
          <c:order val="5"/>
          <c:tx>
            <c:strRef>
              <c:f>'[Fires_Acres.xlsx]Fires &amp; Acres'!$G$98</c:f>
              <c:strCache>
                <c:ptCount val="1"/>
                <c:pt idx="0">
                  <c:v>AC-18,260</c:v>
                </c:pt>
              </c:strCache>
            </c:strRef>
          </c:tx>
          <c:invertIfNegative val="0"/>
          <c:dLbls>
            <c:showLegendKey val="0"/>
            <c:showVal val="1"/>
            <c:showCatName val="0"/>
            <c:showSerName val="0"/>
            <c:showPercent val="0"/>
            <c:showBubbleSize val="0"/>
            <c:showLeaderLines val="0"/>
          </c:dLbls>
          <c:cat>
            <c:strRef>
              <c:f>'[Fires_Acres.xlsx]Fires &amp; Acres'!$A$99:$A$110</c:f>
              <c:strCache>
                <c:ptCount val="12"/>
                <c:pt idx="0">
                  <c:v>January</c:v>
                </c:pt>
                <c:pt idx="1">
                  <c:v>Febuary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'[Fires_Acres.xlsx]Fires &amp; Acres'!$G$99:$G$110</c:f>
              <c:numCache>
                <c:formatCode>General</c:formatCode>
                <c:ptCount val="12"/>
                <c:pt idx="3">
                  <c:v>12</c:v>
                </c:pt>
                <c:pt idx="4">
                  <c:v>0</c:v>
                </c:pt>
                <c:pt idx="5">
                  <c:v>18246</c:v>
                </c:pt>
                <c:pt idx="6">
                  <c:v>2</c:v>
                </c:pt>
                <c:pt idx="7">
                  <c:v>0</c:v>
                </c:pt>
                <c:pt idx="8">
                  <c:v>0</c:v>
                </c:pt>
                <c:pt idx="10">
                  <c:v>0</c:v>
                </c:pt>
              </c:numCache>
            </c:numRef>
          </c:val>
        </c:ser>
        <c:dLbls>
          <c:showLegendKey val="0"/>
          <c:showVal val="0"/>
          <c:showCatName val="0"/>
          <c:showSerName val="0"/>
          <c:showPercent val="0"/>
          <c:showBubbleSize val="0"/>
        </c:dLbls>
        <c:gapWidth val="150"/>
        <c:axId val="132139264"/>
        <c:axId val="132145152"/>
      </c:barChart>
      <c:catAx>
        <c:axId val="132139264"/>
        <c:scaling>
          <c:orientation val="minMax"/>
        </c:scaling>
        <c:delete val="0"/>
        <c:axPos val="b"/>
        <c:majorTickMark val="none"/>
        <c:minorTickMark val="none"/>
        <c:tickLblPos val="nextTo"/>
        <c:crossAx val="132145152"/>
        <c:crosses val="autoZero"/>
        <c:auto val="1"/>
        <c:lblAlgn val="ctr"/>
        <c:lblOffset val="100"/>
        <c:noMultiLvlLbl val="0"/>
      </c:catAx>
      <c:valAx>
        <c:axId val="132145152"/>
        <c:scaling>
          <c:logBase val="10"/>
          <c:orientation val="minMax"/>
          <c:min val="1"/>
        </c:scaling>
        <c:delete val="0"/>
        <c:axPos val="l"/>
        <c:majorGridlines/>
        <c:numFmt formatCode="General" sourceLinked="1"/>
        <c:majorTickMark val="none"/>
        <c:minorTickMark val="none"/>
        <c:tickLblPos val="nextTo"/>
        <c:crossAx val="132139264"/>
        <c:crosses val="autoZero"/>
        <c:crossBetween val="between"/>
      </c:valAx>
    </c:plotArea>
    <c:legend>
      <c:legendPos val="t"/>
      <c:layout>
        <c:manualLayout>
          <c:xMode val="edge"/>
          <c:yMode val="edge"/>
          <c:x val="7.6229030234567341E-2"/>
          <c:y val="1.2549592478777072E-3"/>
          <c:w val="0.88855207913825585"/>
          <c:h val="6.1272040571085845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2008-2012</a:t>
            </a:r>
          </a:p>
        </c:rich>
      </c:tx>
      <c:layout>
        <c:manualLayout>
          <c:xMode val="edge"/>
          <c:yMode val="edge"/>
          <c:x val="0.45066316710411197"/>
          <c:y val="0"/>
        </c:manualLayout>
      </c:layout>
      <c:overlay val="0"/>
    </c:title>
    <c:autoTitleDeleted val="0"/>
    <c:plotArea>
      <c:layout/>
      <c:barChart>
        <c:barDir val="col"/>
        <c:grouping val="clustered"/>
        <c:varyColors val="0"/>
        <c:ser>
          <c:idx val="0"/>
          <c:order val="0"/>
          <c:tx>
            <c:strRef>
              <c:f>'[5YearAverageFire_Acres.xlsx]Sheet1'!$B$2</c:f>
              <c:strCache>
                <c:ptCount val="1"/>
                <c:pt idx="0">
                  <c:v>Fires-336</c:v>
                </c:pt>
              </c:strCache>
            </c:strRef>
          </c:tx>
          <c:invertIfNegative val="0"/>
          <c:dLbls>
            <c:showLegendKey val="0"/>
            <c:showVal val="1"/>
            <c:showCatName val="0"/>
            <c:showSerName val="0"/>
            <c:showPercent val="0"/>
            <c:showBubbleSize val="0"/>
            <c:showLeaderLines val="0"/>
          </c:dLbls>
          <c:cat>
            <c:numRef>
              <c:f>'[5YearAverageFire_Acres.xlsx]Sheet1'!$A$13:$A$18</c:f>
              <c:numCache>
                <c:formatCode>General</c:formatCode>
                <c:ptCount val="6"/>
                <c:pt idx="0">
                  <c:v>2008</c:v>
                </c:pt>
                <c:pt idx="1">
                  <c:v>2009</c:v>
                </c:pt>
                <c:pt idx="2">
                  <c:v>2010</c:v>
                </c:pt>
                <c:pt idx="3">
                  <c:v>2011</c:v>
                </c:pt>
                <c:pt idx="4">
                  <c:v>2012</c:v>
                </c:pt>
                <c:pt idx="5">
                  <c:v>2013</c:v>
                </c:pt>
              </c:numCache>
            </c:numRef>
          </c:cat>
          <c:val>
            <c:numRef>
              <c:f>'[5YearAverageFire_Acres.xlsx]Sheet1'!$B$13:$B$18</c:f>
              <c:numCache>
                <c:formatCode>General</c:formatCode>
                <c:ptCount val="6"/>
                <c:pt idx="0">
                  <c:v>398</c:v>
                </c:pt>
                <c:pt idx="1">
                  <c:v>267</c:v>
                </c:pt>
                <c:pt idx="2">
                  <c:v>238</c:v>
                </c:pt>
                <c:pt idx="3">
                  <c:v>440</c:v>
                </c:pt>
                <c:pt idx="4">
                  <c:v>335</c:v>
                </c:pt>
                <c:pt idx="5">
                  <c:v>251</c:v>
                </c:pt>
              </c:numCache>
            </c:numRef>
          </c:val>
        </c:ser>
        <c:ser>
          <c:idx val="1"/>
          <c:order val="1"/>
          <c:tx>
            <c:strRef>
              <c:f>'[5YearAverageFire_Acres.xlsx]Sheet1'!$C$2</c:f>
              <c:strCache>
                <c:ptCount val="1"/>
                <c:pt idx="0">
                  <c:v>Acres-115,188</c:v>
                </c:pt>
              </c:strCache>
            </c:strRef>
          </c:tx>
          <c:invertIfNegative val="0"/>
          <c:dLbls>
            <c:dLbl>
              <c:idx val="0"/>
              <c:tx>
                <c:rich>
                  <a:bodyPr/>
                  <a:lstStyle/>
                  <a:p>
                    <a:r>
                      <a:rPr lang="en-US"/>
                      <a:t>164,680</a:t>
                    </a:r>
                  </a:p>
                </c:rich>
              </c:tx>
              <c:showLegendKey val="0"/>
              <c:showVal val="1"/>
              <c:showCatName val="0"/>
              <c:showSerName val="0"/>
              <c:showPercent val="0"/>
              <c:showBubbleSize val="0"/>
            </c:dLbl>
            <c:dLbl>
              <c:idx val="1"/>
              <c:tx>
                <c:rich>
                  <a:bodyPr/>
                  <a:lstStyle/>
                  <a:p>
                    <a:r>
                      <a:rPr lang="en-US"/>
                      <a:t>49,164</a:t>
                    </a:r>
                  </a:p>
                </c:rich>
              </c:tx>
              <c:showLegendKey val="0"/>
              <c:showVal val="1"/>
              <c:showCatName val="0"/>
              <c:showSerName val="0"/>
              <c:showPercent val="0"/>
              <c:showBubbleSize val="0"/>
            </c:dLbl>
            <c:dLbl>
              <c:idx val="2"/>
              <c:tx>
                <c:rich>
                  <a:bodyPr/>
                  <a:lstStyle/>
                  <a:p>
                    <a:r>
                      <a:rPr lang="en-US"/>
                      <a:t>35,983</a:t>
                    </a:r>
                  </a:p>
                </c:rich>
              </c:tx>
              <c:showLegendKey val="0"/>
              <c:showVal val="1"/>
              <c:showCatName val="0"/>
              <c:showSerName val="0"/>
              <c:showPercent val="0"/>
              <c:showBubbleSize val="0"/>
            </c:dLbl>
            <c:dLbl>
              <c:idx val="3"/>
              <c:tx>
                <c:rich>
                  <a:bodyPr/>
                  <a:lstStyle/>
                  <a:p>
                    <a:r>
                      <a:rPr lang="en-US"/>
                      <a:t>239,235</a:t>
                    </a:r>
                  </a:p>
                </c:rich>
              </c:tx>
              <c:showLegendKey val="0"/>
              <c:showVal val="1"/>
              <c:showCatName val="0"/>
              <c:showSerName val="0"/>
              <c:showPercent val="0"/>
              <c:showBubbleSize val="0"/>
            </c:dLbl>
            <c:dLbl>
              <c:idx val="4"/>
              <c:tx>
                <c:rich>
                  <a:bodyPr/>
                  <a:lstStyle/>
                  <a:p>
                    <a:r>
                      <a:rPr lang="en-US"/>
                      <a:t>86,878</a:t>
                    </a:r>
                  </a:p>
                </c:rich>
              </c:tx>
              <c:showLegendKey val="0"/>
              <c:showVal val="1"/>
              <c:showCatName val="0"/>
              <c:showSerName val="0"/>
              <c:showPercent val="0"/>
              <c:showBubbleSize val="0"/>
            </c:dLbl>
            <c:dLbl>
              <c:idx val="5"/>
              <c:tx>
                <c:rich>
                  <a:bodyPr/>
                  <a:lstStyle/>
                  <a:p>
                    <a:r>
                      <a:rPr lang="en-US"/>
                      <a:t>131,727</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'[5YearAverageFire_Acres.xlsx]Sheet1'!$A$13:$A$18</c:f>
              <c:numCache>
                <c:formatCode>General</c:formatCode>
                <c:ptCount val="6"/>
                <c:pt idx="0">
                  <c:v>2008</c:v>
                </c:pt>
                <c:pt idx="1">
                  <c:v>2009</c:v>
                </c:pt>
                <c:pt idx="2">
                  <c:v>2010</c:v>
                </c:pt>
                <c:pt idx="3">
                  <c:v>2011</c:v>
                </c:pt>
                <c:pt idx="4">
                  <c:v>2012</c:v>
                </c:pt>
                <c:pt idx="5">
                  <c:v>2013</c:v>
                </c:pt>
              </c:numCache>
            </c:numRef>
          </c:cat>
          <c:val>
            <c:numRef>
              <c:f>'[5YearAverageFire_Acres.xlsx]Sheet1'!$C$13:$C$18</c:f>
              <c:numCache>
                <c:formatCode>General</c:formatCode>
                <c:ptCount val="6"/>
                <c:pt idx="0">
                  <c:v>164680</c:v>
                </c:pt>
                <c:pt idx="1">
                  <c:v>49164</c:v>
                </c:pt>
                <c:pt idx="2">
                  <c:v>35983</c:v>
                </c:pt>
                <c:pt idx="3">
                  <c:v>239235</c:v>
                </c:pt>
                <c:pt idx="4">
                  <c:v>86878</c:v>
                </c:pt>
                <c:pt idx="5">
                  <c:v>131727</c:v>
                </c:pt>
              </c:numCache>
            </c:numRef>
          </c:val>
        </c:ser>
        <c:dLbls>
          <c:showLegendKey val="0"/>
          <c:showVal val="0"/>
          <c:showCatName val="0"/>
          <c:showSerName val="0"/>
          <c:showPercent val="0"/>
          <c:showBubbleSize val="0"/>
        </c:dLbls>
        <c:gapWidth val="150"/>
        <c:axId val="132171648"/>
        <c:axId val="132173184"/>
      </c:barChart>
      <c:catAx>
        <c:axId val="132171648"/>
        <c:scaling>
          <c:orientation val="minMax"/>
        </c:scaling>
        <c:delete val="0"/>
        <c:axPos val="b"/>
        <c:numFmt formatCode="General" sourceLinked="1"/>
        <c:majorTickMark val="none"/>
        <c:minorTickMark val="none"/>
        <c:tickLblPos val="nextTo"/>
        <c:crossAx val="132173184"/>
        <c:crosses val="autoZero"/>
        <c:auto val="1"/>
        <c:lblAlgn val="ctr"/>
        <c:lblOffset val="100"/>
        <c:noMultiLvlLbl val="0"/>
      </c:catAx>
      <c:valAx>
        <c:axId val="132173184"/>
        <c:scaling>
          <c:logBase val="10"/>
          <c:orientation val="minMax"/>
        </c:scaling>
        <c:delete val="0"/>
        <c:axPos val="l"/>
        <c:majorGridlines/>
        <c:numFmt formatCode="General" sourceLinked="1"/>
        <c:majorTickMark val="none"/>
        <c:minorTickMark val="none"/>
        <c:tickLblPos val="nextTo"/>
        <c:crossAx val="132171648"/>
        <c:crosses val="autoZero"/>
        <c:crossBetween val="between"/>
      </c:valAx>
    </c:plotArea>
    <c:legend>
      <c:legendPos val="t"/>
      <c:layout>
        <c:manualLayout>
          <c:xMode val="edge"/>
          <c:yMode val="edge"/>
          <c:x val="0.19921139545056868"/>
          <c:y val="6.4838366723146953E-2"/>
          <c:w val="0.59120835086453882"/>
          <c:h val="5.0943885178909597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chemeClr val="accent1">
                  <a:lumMod val="50000"/>
                </a:schemeClr>
              </a:solidFill>
            </c:spPr>
          </c:dPt>
          <c:dPt>
            <c:idx val="2"/>
            <c:invertIfNegative val="0"/>
            <c:bubble3D val="0"/>
            <c:spPr>
              <a:solidFill>
                <a:schemeClr val="accent3">
                  <a:lumMod val="40000"/>
                  <a:lumOff val="60000"/>
                </a:schemeClr>
              </a:solidFill>
            </c:spPr>
          </c:dPt>
          <c:dPt>
            <c:idx val="3"/>
            <c:invertIfNegative val="0"/>
            <c:bubble3D val="0"/>
            <c:spPr>
              <a:solidFill>
                <a:srgbClr val="C00000"/>
              </a:solidFill>
            </c:spPr>
          </c:dPt>
          <c:dPt>
            <c:idx val="4"/>
            <c:invertIfNegative val="0"/>
            <c:bubble3D val="0"/>
            <c:spPr>
              <a:solidFill>
                <a:schemeClr val="accent5">
                  <a:lumMod val="60000"/>
                  <a:lumOff val="40000"/>
                </a:schemeClr>
              </a:solidFill>
            </c:spPr>
          </c:dPt>
          <c:dPt>
            <c:idx val="5"/>
            <c:invertIfNegative val="0"/>
            <c:bubble3D val="0"/>
            <c:spPr>
              <a:solidFill>
                <a:srgbClr val="FF0000"/>
              </a:solidFill>
            </c:spPr>
          </c:dPt>
          <c:dPt>
            <c:idx val="6"/>
            <c:invertIfNegative val="0"/>
            <c:bubble3D val="0"/>
            <c:spPr>
              <a:solidFill>
                <a:srgbClr val="0070C0"/>
              </a:solidFill>
            </c:spPr>
          </c:dPt>
          <c:dPt>
            <c:idx val="7"/>
            <c:invertIfNegative val="0"/>
            <c:bubble3D val="0"/>
            <c:spPr>
              <a:solidFill>
                <a:schemeClr val="bg1"/>
              </a:solidFill>
            </c:spPr>
          </c:dPt>
          <c:dPt>
            <c:idx val="8"/>
            <c:invertIfNegative val="0"/>
            <c:bubble3D val="0"/>
            <c:spPr>
              <a:solidFill>
                <a:schemeClr val="bg1">
                  <a:lumMod val="50000"/>
                  <a:lumOff val="50000"/>
                </a:schemeClr>
              </a:solidFill>
            </c:spPr>
          </c:dPt>
          <c:dLbls>
            <c:showLegendKey val="0"/>
            <c:showVal val="1"/>
            <c:showCatName val="0"/>
            <c:showSerName val="0"/>
            <c:showPercent val="0"/>
            <c:showBubbleSize val="0"/>
            <c:showLeaderLines val="0"/>
          </c:dLbls>
          <c:cat>
            <c:strRef>
              <c:f>'[Book1.xlsx]OH IZ'!$A$3:$I$3</c:f>
              <c:strCache>
                <c:ptCount val="9"/>
                <c:pt idx="0">
                  <c:v>USFS</c:v>
                </c:pt>
                <c:pt idx="1">
                  <c:v>BLM</c:v>
                </c:pt>
                <c:pt idx="2">
                  <c:v>FWS</c:v>
                </c:pt>
                <c:pt idx="3">
                  <c:v>BIA</c:v>
                </c:pt>
                <c:pt idx="4">
                  <c:v>NPS</c:v>
                </c:pt>
                <c:pt idx="5">
                  <c:v>STATE</c:v>
                </c:pt>
                <c:pt idx="6">
                  <c:v>NWS</c:v>
                </c:pt>
                <c:pt idx="7">
                  <c:v>CNTY</c:v>
                </c:pt>
                <c:pt idx="8">
                  <c:v>UTF</c:v>
                </c:pt>
              </c:strCache>
            </c:strRef>
          </c:cat>
          <c:val>
            <c:numRef>
              <c:f>'[Book1.xlsx]OH IZ'!$A$4:$I$4</c:f>
              <c:numCache>
                <c:formatCode>General</c:formatCode>
                <c:ptCount val="9"/>
                <c:pt idx="0">
                  <c:v>558</c:v>
                </c:pt>
                <c:pt idx="1">
                  <c:v>178</c:v>
                </c:pt>
                <c:pt idx="2">
                  <c:v>11</c:v>
                </c:pt>
                <c:pt idx="3">
                  <c:v>11</c:v>
                </c:pt>
                <c:pt idx="4">
                  <c:v>19</c:v>
                </c:pt>
                <c:pt idx="5">
                  <c:v>113</c:v>
                </c:pt>
                <c:pt idx="6">
                  <c:v>5</c:v>
                </c:pt>
                <c:pt idx="7">
                  <c:v>200</c:v>
                </c:pt>
                <c:pt idx="8">
                  <c:v>37</c:v>
                </c:pt>
              </c:numCache>
            </c:numRef>
          </c:val>
        </c:ser>
        <c:dLbls>
          <c:showLegendKey val="0"/>
          <c:showVal val="0"/>
          <c:showCatName val="0"/>
          <c:showSerName val="0"/>
          <c:showPercent val="0"/>
          <c:showBubbleSize val="0"/>
        </c:dLbls>
        <c:gapWidth val="150"/>
        <c:shape val="box"/>
        <c:axId val="30182400"/>
        <c:axId val="30188288"/>
        <c:axId val="0"/>
      </c:bar3DChart>
      <c:catAx>
        <c:axId val="30182400"/>
        <c:scaling>
          <c:orientation val="minMax"/>
        </c:scaling>
        <c:delete val="0"/>
        <c:axPos val="b"/>
        <c:majorTickMark val="out"/>
        <c:minorTickMark val="none"/>
        <c:tickLblPos val="nextTo"/>
        <c:crossAx val="30188288"/>
        <c:crosses val="autoZero"/>
        <c:auto val="1"/>
        <c:lblAlgn val="ctr"/>
        <c:lblOffset val="100"/>
        <c:noMultiLvlLbl val="0"/>
      </c:catAx>
      <c:valAx>
        <c:axId val="30188288"/>
        <c:scaling>
          <c:orientation val="minMax"/>
        </c:scaling>
        <c:delete val="0"/>
        <c:axPos val="l"/>
        <c:majorGridlines/>
        <c:numFmt formatCode="General" sourceLinked="1"/>
        <c:majorTickMark val="out"/>
        <c:minorTickMark val="none"/>
        <c:tickLblPos val="nextTo"/>
        <c:crossAx val="30182400"/>
        <c:crosses val="autoZero"/>
        <c:crossBetween val="between"/>
      </c:valAx>
    </c:plotArea>
    <c:plotVisOnly val="1"/>
    <c:dispBlanksAs val="gap"/>
    <c:showDLblsOverMax val="0"/>
  </c:chart>
  <c:txPr>
    <a:bodyPr/>
    <a:lstStyle/>
    <a:p>
      <a:pPr>
        <a:defRPr sz="1050">
          <a:solidFill>
            <a:schemeClr val="bg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2143482064741"/>
          <c:y val="1.3722129400760731E-2"/>
          <c:w val="0.54618044619422568"/>
          <c:h val="0.89937105106108794"/>
        </c:manualLayout>
      </c:layout>
      <c:pieChart>
        <c:varyColors val="1"/>
        <c:ser>
          <c:idx val="0"/>
          <c:order val="0"/>
          <c:spPr>
            <a:solidFill>
              <a:srgbClr val="FF0000"/>
            </a:solidFill>
          </c:spPr>
          <c:dPt>
            <c:idx val="0"/>
            <c:bubble3D val="0"/>
            <c:spPr>
              <a:solidFill>
                <a:schemeClr val="accent2">
                  <a:lumMod val="50000"/>
                </a:schemeClr>
              </a:solidFill>
            </c:spPr>
          </c:dPt>
          <c:dPt>
            <c:idx val="1"/>
            <c:bubble3D val="0"/>
            <c:spPr>
              <a:solidFill>
                <a:srgbClr val="996633"/>
              </a:solidFill>
            </c:spPr>
          </c:dPt>
          <c:dPt>
            <c:idx val="2"/>
            <c:bubble3D val="0"/>
            <c:spPr>
              <a:solidFill>
                <a:schemeClr val="accent3">
                  <a:lumMod val="60000"/>
                  <a:lumOff val="40000"/>
                </a:schemeClr>
              </a:solidFill>
            </c:spPr>
          </c:dPt>
          <c:dPt>
            <c:idx val="3"/>
            <c:bubble3D val="0"/>
            <c:spPr>
              <a:solidFill>
                <a:srgbClr val="C00000"/>
              </a:solidFill>
            </c:spPr>
          </c:dPt>
          <c:dPt>
            <c:idx val="4"/>
            <c:bubble3D val="0"/>
            <c:spPr>
              <a:solidFill>
                <a:schemeClr val="accent6"/>
              </a:solidFill>
            </c:spPr>
          </c:dPt>
          <c:dPt>
            <c:idx val="6"/>
            <c:bubble3D val="0"/>
            <c:spPr>
              <a:solidFill>
                <a:srgbClr val="0070C0"/>
              </a:solidFill>
            </c:spPr>
          </c:dPt>
          <c:dPt>
            <c:idx val="7"/>
            <c:bubble3D val="0"/>
            <c:spPr>
              <a:solidFill>
                <a:schemeClr val="bg1"/>
              </a:solidFill>
            </c:spPr>
          </c:dPt>
          <c:dPt>
            <c:idx val="8"/>
            <c:bubble3D val="0"/>
            <c:spPr>
              <a:solidFill>
                <a:schemeClr val="tx1">
                  <a:lumMod val="50000"/>
                </a:schemeClr>
              </a:solidFill>
            </c:spPr>
          </c:dPt>
          <c:dLbls>
            <c:dLbl>
              <c:idx val="0"/>
              <c:layout>
                <c:manualLayout>
                  <c:x val="5.975612423447069E-3"/>
                  <c:y val="-0.20135514131452237"/>
                </c:manualLayout>
              </c:layout>
              <c:showLegendKey val="0"/>
              <c:showVal val="1"/>
              <c:showCatName val="0"/>
              <c:showSerName val="0"/>
              <c:showPercent val="0"/>
              <c:showBubbleSize val="0"/>
            </c:dLbl>
            <c:dLbl>
              <c:idx val="1"/>
              <c:layout>
                <c:manualLayout>
                  <c:x val="1.3093066491688539E-2"/>
                  <c:y val="3.3898497730518728E-2"/>
                </c:manualLayout>
              </c:layout>
              <c:showLegendKey val="0"/>
              <c:showVal val="1"/>
              <c:showCatName val="0"/>
              <c:showSerName val="0"/>
              <c:showPercent val="0"/>
              <c:showBubbleSize val="0"/>
            </c:dLbl>
            <c:dLbl>
              <c:idx val="5"/>
              <c:layout>
                <c:manualLayout>
                  <c:x val="-5.1066054243219597E-2"/>
                  <c:y val="-1.2652264620768558E-2"/>
                </c:manualLayout>
              </c:layout>
              <c:showLegendKey val="0"/>
              <c:showVal val="1"/>
              <c:showCatName val="0"/>
              <c:showSerName val="0"/>
              <c:showPercent val="0"/>
              <c:showBubbleSize val="0"/>
            </c:dLbl>
            <c:dLbl>
              <c:idx val="6"/>
              <c:layout>
                <c:manualLayout>
                  <c:x val="-6.5054899387576554E-2"/>
                  <c:y val="-8.8120181558501761E-3"/>
                </c:manualLayout>
              </c:layout>
              <c:showLegendKey val="0"/>
              <c:showVal val="1"/>
              <c:showCatName val="0"/>
              <c:showSerName val="0"/>
              <c:showPercent val="0"/>
              <c:showBubbleSize val="0"/>
            </c:dLbl>
            <c:dLbl>
              <c:idx val="7"/>
              <c:layout>
                <c:manualLayout>
                  <c:x val="-6.6963254593175855E-2"/>
                  <c:y val="1.1174671542125609E-3"/>
                </c:manualLayout>
              </c:layout>
              <c:showLegendKey val="0"/>
              <c:showVal val="1"/>
              <c:showCatName val="0"/>
              <c:showSerName val="0"/>
              <c:showPercent val="0"/>
              <c:showBubbleSize val="0"/>
            </c:dLbl>
            <c:dLbl>
              <c:idx val="8"/>
              <c:layout>
                <c:manualLayout>
                  <c:x val="0.1062732134898232"/>
                  <c:y val="-4.749309704918047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Sheet1!$A$1:$I$1</c:f>
              <c:strCache>
                <c:ptCount val="9"/>
                <c:pt idx="0">
                  <c:v>USFS</c:v>
                </c:pt>
                <c:pt idx="1">
                  <c:v>BLM</c:v>
                </c:pt>
                <c:pt idx="2">
                  <c:v>FWS</c:v>
                </c:pt>
                <c:pt idx="3">
                  <c:v>BIA</c:v>
                </c:pt>
                <c:pt idx="4">
                  <c:v>NPS</c:v>
                </c:pt>
                <c:pt idx="5">
                  <c:v>STATE</c:v>
                </c:pt>
                <c:pt idx="6">
                  <c:v>NWS</c:v>
                </c:pt>
                <c:pt idx="7">
                  <c:v>CNTY</c:v>
                </c:pt>
                <c:pt idx="8">
                  <c:v>UTF</c:v>
                </c:pt>
              </c:strCache>
            </c:strRef>
          </c:cat>
          <c:val>
            <c:numRef>
              <c:f>Sheet1!$A$2:$I$2</c:f>
              <c:numCache>
                <c:formatCode>General</c:formatCode>
                <c:ptCount val="9"/>
                <c:pt idx="0">
                  <c:v>558</c:v>
                </c:pt>
                <c:pt idx="1">
                  <c:v>178</c:v>
                </c:pt>
                <c:pt idx="2">
                  <c:v>11</c:v>
                </c:pt>
                <c:pt idx="3">
                  <c:v>11</c:v>
                </c:pt>
                <c:pt idx="4">
                  <c:v>19</c:v>
                </c:pt>
                <c:pt idx="5">
                  <c:v>113</c:v>
                </c:pt>
                <c:pt idx="6">
                  <c:v>5</c:v>
                </c:pt>
                <c:pt idx="7">
                  <c:v>200</c:v>
                </c:pt>
                <c:pt idx="8">
                  <c:v>37</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3.4567818853151827E-2"/>
          <c:y val="1.3333333333333334E-2"/>
          <c:w val="0.94498865607900706"/>
          <c:h val="8.0753455818022749E-2"/>
        </c:manualLayout>
      </c:layout>
      <c:overlay val="0"/>
    </c:legend>
    <c:plotVisOnly val="1"/>
    <c:dispBlanksAs val="gap"/>
    <c:showDLblsOverMax val="0"/>
  </c:chart>
  <c:txPr>
    <a:bodyPr/>
    <a:lstStyle/>
    <a:p>
      <a:pPr>
        <a:defRPr sz="1050">
          <a:solidFill>
            <a:schemeClr val="bg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chemeClr val="accent5">
                  <a:lumMod val="75000"/>
                </a:schemeClr>
              </a:solidFill>
            </c:spPr>
          </c:dPt>
          <c:dPt>
            <c:idx val="2"/>
            <c:invertIfNegative val="0"/>
            <c:bubble3D val="0"/>
            <c:spPr>
              <a:solidFill>
                <a:srgbClr val="88762C"/>
              </a:solidFill>
            </c:spPr>
          </c:dPt>
          <c:dPt>
            <c:idx val="3"/>
            <c:invertIfNegative val="0"/>
            <c:bubble3D val="0"/>
            <c:spPr>
              <a:solidFill>
                <a:schemeClr val="accent3"/>
              </a:solidFill>
            </c:spPr>
          </c:dPt>
          <c:dPt>
            <c:idx val="4"/>
            <c:invertIfNegative val="0"/>
            <c:bubble3D val="0"/>
            <c:spPr>
              <a:solidFill>
                <a:srgbClr val="C00000"/>
              </a:solidFill>
            </c:spPr>
          </c:dPt>
          <c:dPt>
            <c:idx val="5"/>
            <c:invertIfNegative val="0"/>
            <c:bubble3D val="0"/>
            <c:spPr>
              <a:solidFill>
                <a:schemeClr val="accent5"/>
              </a:solidFill>
            </c:spPr>
          </c:dPt>
          <c:dPt>
            <c:idx val="6"/>
            <c:invertIfNegative val="0"/>
            <c:bubble3D val="0"/>
            <c:spPr>
              <a:solidFill>
                <a:schemeClr val="bg1"/>
              </a:solidFill>
            </c:spPr>
          </c:dPt>
          <c:dPt>
            <c:idx val="7"/>
            <c:invertIfNegative val="0"/>
            <c:bubble3D val="0"/>
            <c:spPr>
              <a:solidFill>
                <a:srgbClr val="FFC000"/>
              </a:solidFill>
            </c:spPr>
          </c:dPt>
          <c:dLbls>
            <c:showLegendKey val="0"/>
            <c:showVal val="1"/>
            <c:showCatName val="0"/>
            <c:showSerName val="0"/>
            <c:showPercent val="0"/>
            <c:showBubbleSize val="0"/>
            <c:showLeaderLines val="0"/>
          </c:dLbls>
          <c:cat>
            <c:strRef>
              <c:f>'[Book1.xlsx]OH OZ'!$A$3:$H$3</c:f>
              <c:strCache>
                <c:ptCount val="8"/>
                <c:pt idx="0">
                  <c:v>USFS</c:v>
                </c:pt>
                <c:pt idx="1">
                  <c:v>STATE</c:v>
                </c:pt>
                <c:pt idx="2">
                  <c:v>BLM</c:v>
                </c:pt>
                <c:pt idx="3">
                  <c:v>FWS</c:v>
                </c:pt>
                <c:pt idx="4">
                  <c:v>BIA</c:v>
                </c:pt>
                <c:pt idx="5">
                  <c:v>NPS</c:v>
                </c:pt>
                <c:pt idx="6">
                  <c:v>CNTY</c:v>
                </c:pt>
                <c:pt idx="7">
                  <c:v>UTF</c:v>
                </c:pt>
              </c:strCache>
            </c:strRef>
          </c:cat>
          <c:val>
            <c:numRef>
              <c:f>'[Book1.xlsx]OH OZ'!$A$4:$H$4</c:f>
              <c:numCache>
                <c:formatCode>General</c:formatCode>
                <c:ptCount val="8"/>
                <c:pt idx="0">
                  <c:v>114</c:v>
                </c:pt>
                <c:pt idx="1">
                  <c:v>27</c:v>
                </c:pt>
                <c:pt idx="2">
                  <c:v>18</c:v>
                </c:pt>
                <c:pt idx="3">
                  <c:v>5</c:v>
                </c:pt>
                <c:pt idx="4">
                  <c:v>6</c:v>
                </c:pt>
                <c:pt idx="5">
                  <c:v>4</c:v>
                </c:pt>
                <c:pt idx="6">
                  <c:v>257</c:v>
                </c:pt>
                <c:pt idx="7">
                  <c:v>30</c:v>
                </c:pt>
              </c:numCache>
            </c:numRef>
          </c:val>
        </c:ser>
        <c:dLbls>
          <c:showLegendKey val="0"/>
          <c:showVal val="0"/>
          <c:showCatName val="0"/>
          <c:showSerName val="0"/>
          <c:showPercent val="0"/>
          <c:showBubbleSize val="0"/>
        </c:dLbls>
        <c:gapWidth val="150"/>
        <c:shape val="box"/>
        <c:axId val="29976832"/>
        <c:axId val="29982720"/>
        <c:axId val="0"/>
      </c:bar3DChart>
      <c:catAx>
        <c:axId val="29976832"/>
        <c:scaling>
          <c:orientation val="minMax"/>
        </c:scaling>
        <c:delete val="0"/>
        <c:axPos val="b"/>
        <c:majorTickMark val="out"/>
        <c:minorTickMark val="none"/>
        <c:tickLblPos val="nextTo"/>
        <c:crossAx val="29982720"/>
        <c:crosses val="autoZero"/>
        <c:auto val="1"/>
        <c:lblAlgn val="ctr"/>
        <c:lblOffset val="100"/>
        <c:noMultiLvlLbl val="0"/>
      </c:catAx>
      <c:valAx>
        <c:axId val="29982720"/>
        <c:scaling>
          <c:orientation val="minMax"/>
        </c:scaling>
        <c:delete val="0"/>
        <c:axPos val="l"/>
        <c:majorGridlines/>
        <c:numFmt formatCode="General" sourceLinked="1"/>
        <c:majorTickMark val="out"/>
        <c:minorTickMark val="none"/>
        <c:tickLblPos val="nextTo"/>
        <c:crossAx val="29976832"/>
        <c:crosses val="autoZero"/>
        <c:crossBetween val="between"/>
      </c:valAx>
    </c:plotArea>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75000"/>
                </a:schemeClr>
              </a:solidFill>
            </c:spPr>
          </c:dPt>
          <c:dPt>
            <c:idx val="1"/>
            <c:bubble3D val="0"/>
            <c:spPr>
              <a:solidFill>
                <a:schemeClr val="accent5">
                  <a:lumMod val="75000"/>
                </a:schemeClr>
              </a:solidFill>
            </c:spPr>
          </c:dPt>
          <c:dPt>
            <c:idx val="2"/>
            <c:bubble3D val="0"/>
            <c:spPr>
              <a:solidFill>
                <a:srgbClr val="88762C"/>
              </a:solidFill>
            </c:spPr>
          </c:dPt>
          <c:dPt>
            <c:idx val="4"/>
            <c:bubble3D val="0"/>
            <c:spPr>
              <a:solidFill>
                <a:srgbClr val="C00000"/>
              </a:solidFill>
            </c:spPr>
          </c:dPt>
          <c:dPt>
            <c:idx val="6"/>
            <c:bubble3D val="0"/>
            <c:spPr>
              <a:solidFill>
                <a:schemeClr val="bg1"/>
              </a:solidFill>
            </c:spPr>
          </c:dPt>
          <c:dPt>
            <c:idx val="7"/>
            <c:bubble3D val="0"/>
            <c:spPr>
              <a:solidFill>
                <a:srgbClr val="FFFF00"/>
              </a:solidFill>
            </c:spPr>
          </c:dPt>
          <c:dLbls>
            <c:dLbl>
              <c:idx val="0"/>
              <c:layout>
                <c:manualLayout>
                  <c:x val="2.8251202974628173E-2"/>
                  <c:y val="-5.1804461942257215E-3"/>
                </c:manualLayout>
              </c:layout>
              <c:showLegendKey val="0"/>
              <c:showVal val="1"/>
              <c:showCatName val="0"/>
              <c:showSerName val="0"/>
              <c:showPercent val="0"/>
              <c:showBubbleSize val="0"/>
            </c:dLbl>
            <c:dLbl>
              <c:idx val="1"/>
              <c:layout>
                <c:manualLayout>
                  <c:x val="1.8392935258092737E-2"/>
                  <c:y val="-4.4492198891805189E-2"/>
                </c:manualLayout>
              </c:layout>
              <c:showLegendKey val="0"/>
              <c:showVal val="1"/>
              <c:showCatName val="0"/>
              <c:showSerName val="0"/>
              <c:showPercent val="0"/>
              <c:showBubbleSize val="0"/>
            </c:dLbl>
            <c:dLbl>
              <c:idx val="2"/>
              <c:layout>
                <c:manualLayout>
                  <c:x val="6.8916338582677164E-2"/>
                  <c:y val="-4.816163604549431E-2"/>
                </c:manualLayout>
              </c:layout>
              <c:showLegendKey val="0"/>
              <c:showVal val="1"/>
              <c:showCatName val="0"/>
              <c:showSerName val="0"/>
              <c:showPercent val="0"/>
              <c:showBubbleSize val="0"/>
            </c:dLbl>
            <c:dLbl>
              <c:idx val="6"/>
              <c:layout>
                <c:manualLayout>
                  <c:x val="-5.3818241469816272E-2"/>
                  <c:y val="-6.983085447652377E-3"/>
                </c:manualLayout>
              </c:layout>
              <c:showLegendKey val="0"/>
              <c:showVal val="1"/>
              <c:showCatName val="0"/>
              <c:showSerName val="0"/>
              <c:showPercent val="0"/>
              <c:showBubbleSize val="0"/>
            </c:dLbl>
            <c:dLbl>
              <c:idx val="7"/>
              <c:layout>
                <c:manualLayout>
                  <c:x val="-7.3103018372703416E-2"/>
                  <c:y val="2.2524788568095656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Sheet2!$A$1:$H$1</c:f>
              <c:strCache>
                <c:ptCount val="8"/>
                <c:pt idx="0">
                  <c:v>USFS</c:v>
                </c:pt>
                <c:pt idx="1">
                  <c:v>STATE</c:v>
                </c:pt>
                <c:pt idx="2">
                  <c:v>BLM</c:v>
                </c:pt>
                <c:pt idx="3">
                  <c:v>FWS</c:v>
                </c:pt>
                <c:pt idx="4">
                  <c:v>BIA</c:v>
                </c:pt>
                <c:pt idx="5">
                  <c:v>NPS</c:v>
                </c:pt>
                <c:pt idx="6">
                  <c:v>CNTY</c:v>
                </c:pt>
                <c:pt idx="7">
                  <c:v>UTF</c:v>
                </c:pt>
              </c:strCache>
            </c:strRef>
          </c:cat>
          <c:val>
            <c:numRef>
              <c:f>Sheet2!$A$2:$H$2</c:f>
              <c:numCache>
                <c:formatCode>General</c:formatCode>
                <c:ptCount val="8"/>
                <c:pt idx="0">
                  <c:v>114</c:v>
                </c:pt>
                <c:pt idx="1">
                  <c:v>27</c:v>
                </c:pt>
                <c:pt idx="2">
                  <c:v>18</c:v>
                </c:pt>
                <c:pt idx="3">
                  <c:v>5</c:v>
                </c:pt>
                <c:pt idx="4">
                  <c:v>6</c:v>
                </c:pt>
                <c:pt idx="5">
                  <c:v>4</c:v>
                </c:pt>
                <c:pt idx="6">
                  <c:v>257</c:v>
                </c:pt>
                <c:pt idx="7">
                  <c:v>30</c:v>
                </c:pt>
              </c:numCache>
            </c:numRef>
          </c:val>
        </c:ser>
        <c:dLbls>
          <c:showLegendKey val="0"/>
          <c:showVal val="0"/>
          <c:showCatName val="0"/>
          <c:showSerName val="0"/>
          <c:showPercent val="0"/>
          <c:showBubbleSize val="0"/>
          <c:showLeaderLines val="1"/>
        </c:dLbls>
        <c:firstSliceAng val="0"/>
      </c:pieChart>
    </c:plotArea>
    <c:legend>
      <c:legendPos val="t"/>
      <c:overlay val="0"/>
    </c:legend>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rgbClr val="FF9900"/>
              </a:solidFill>
            </c:spPr>
          </c:dPt>
          <c:dPt>
            <c:idx val="1"/>
            <c:invertIfNegative val="0"/>
            <c:bubble3D val="0"/>
            <c:spPr>
              <a:solidFill>
                <a:srgbClr val="FFCC00"/>
              </a:solidFill>
            </c:spPr>
          </c:dPt>
          <c:dPt>
            <c:idx val="2"/>
            <c:invertIfNegative val="0"/>
            <c:bubble3D val="0"/>
            <c:spPr>
              <a:solidFill>
                <a:srgbClr val="FFCC00"/>
              </a:solidFill>
            </c:spPr>
          </c:dPt>
          <c:dPt>
            <c:idx val="3"/>
            <c:invertIfNegative val="0"/>
            <c:bubble3D val="0"/>
            <c:spPr>
              <a:solidFill>
                <a:schemeClr val="accent1">
                  <a:lumMod val="75000"/>
                </a:schemeClr>
              </a:solidFill>
            </c:spPr>
          </c:dPt>
          <c:dPt>
            <c:idx val="4"/>
            <c:invertIfNegative val="0"/>
            <c:bubble3D val="0"/>
            <c:spPr>
              <a:solidFill>
                <a:schemeClr val="accent1">
                  <a:lumMod val="75000"/>
                </a:schemeClr>
              </a:solidFill>
            </c:spPr>
          </c:dPt>
          <c:dPt>
            <c:idx val="5"/>
            <c:invertIfNegative val="0"/>
            <c:bubble3D val="0"/>
            <c:spPr>
              <a:solidFill>
                <a:schemeClr val="bg2">
                  <a:lumMod val="25000"/>
                </a:schemeClr>
              </a:solidFill>
            </c:spPr>
          </c:dPt>
          <c:dPt>
            <c:idx val="6"/>
            <c:invertIfNegative val="0"/>
            <c:bubble3D val="0"/>
            <c:spPr>
              <a:solidFill>
                <a:schemeClr val="bg2">
                  <a:lumMod val="50000"/>
                </a:schemeClr>
              </a:solidFill>
            </c:spPr>
          </c:dPt>
          <c:dPt>
            <c:idx val="7"/>
            <c:invertIfNegative val="0"/>
            <c:bubble3D val="0"/>
            <c:spPr>
              <a:solidFill>
                <a:schemeClr val="bg2">
                  <a:lumMod val="75000"/>
                </a:schemeClr>
              </a:solidFill>
            </c:spPr>
          </c:dPt>
          <c:dPt>
            <c:idx val="8"/>
            <c:invertIfNegative val="0"/>
            <c:bubble3D val="0"/>
          </c:dPt>
          <c:dPt>
            <c:idx val="9"/>
            <c:invertIfNegative val="0"/>
            <c:bubble3D val="0"/>
            <c:spPr>
              <a:solidFill>
                <a:schemeClr val="tx2">
                  <a:lumMod val="60000"/>
                  <a:lumOff val="40000"/>
                </a:schemeClr>
              </a:solidFill>
            </c:spPr>
          </c:dPt>
          <c:dPt>
            <c:idx val="10"/>
            <c:invertIfNegative val="0"/>
            <c:bubble3D val="0"/>
            <c:spPr>
              <a:solidFill>
                <a:schemeClr val="accent3">
                  <a:lumMod val="50000"/>
                </a:schemeClr>
              </a:solidFill>
            </c:spPr>
          </c:dPt>
          <c:dPt>
            <c:idx val="11"/>
            <c:invertIfNegative val="0"/>
            <c:bubble3D val="0"/>
            <c:spPr>
              <a:solidFill>
                <a:schemeClr val="accent3">
                  <a:lumMod val="50000"/>
                </a:schemeClr>
              </a:solidFill>
            </c:spPr>
          </c:dPt>
          <c:dPt>
            <c:idx val="12"/>
            <c:invertIfNegative val="0"/>
            <c:bubble3D val="0"/>
            <c:spPr>
              <a:solidFill>
                <a:schemeClr val="tx1">
                  <a:lumMod val="65000"/>
                  <a:lumOff val="35000"/>
                </a:schemeClr>
              </a:solidFill>
            </c:spPr>
          </c:dPt>
          <c:dLbls>
            <c:showLegendKey val="0"/>
            <c:showVal val="1"/>
            <c:showCatName val="0"/>
            <c:showSerName val="0"/>
            <c:showPercent val="0"/>
            <c:showBubbleSize val="0"/>
            <c:showLeaderLines val="0"/>
          </c:dLbls>
          <c:cat>
            <c:strRef>
              <c:f>'[WildCADIncidents.xlsx]WildCAD Totals'!$E$20:$E$32</c:f>
              <c:strCache>
                <c:ptCount val="13"/>
                <c:pt idx="0">
                  <c:v>BIA</c:v>
                </c:pt>
                <c:pt idx="1">
                  <c:v>RGD</c:v>
                </c:pt>
                <c:pt idx="2">
                  <c:v>SLD</c:v>
                </c:pt>
                <c:pt idx="3">
                  <c:v>KSX</c:v>
                </c:pt>
                <c:pt idx="4">
                  <c:v>PBX</c:v>
                </c:pt>
                <c:pt idx="5">
                  <c:v>DDQ</c:v>
                </c:pt>
                <c:pt idx="6">
                  <c:v>FWS</c:v>
                </c:pt>
                <c:pt idx="7">
                  <c:v>NPS</c:v>
                </c:pt>
                <c:pt idx="8">
                  <c:v>KSS</c:v>
                </c:pt>
                <c:pt idx="9">
                  <c:v>PBS</c:v>
                </c:pt>
                <c:pt idx="10">
                  <c:v>PSF</c:v>
                </c:pt>
                <c:pt idx="11">
                  <c:v>RGF</c:v>
                </c:pt>
                <c:pt idx="12">
                  <c:v>PIDC</c:v>
                </c:pt>
              </c:strCache>
            </c:strRef>
          </c:cat>
          <c:val>
            <c:numRef>
              <c:f>'[WildCADIncidents.xlsx]WildCAD Totals'!$F$20:$F$32</c:f>
              <c:numCache>
                <c:formatCode>General</c:formatCode>
                <c:ptCount val="13"/>
                <c:pt idx="0">
                  <c:v>4</c:v>
                </c:pt>
                <c:pt idx="1">
                  <c:v>69</c:v>
                </c:pt>
                <c:pt idx="2">
                  <c:v>11</c:v>
                </c:pt>
                <c:pt idx="3">
                  <c:v>5</c:v>
                </c:pt>
                <c:pt idx="4">
                  <c:v>232</c:v>
                </c:pt>
                <c:pt idx="5">
                  <c:v>14</c:v>
                </c:pt>
                <c:pt idx="6">
                  <c:v>17</c:v>
                </c:pt>
                <c:pt idx="7">
                  <c:v>4</c:v>
                </c:pt>
                <c:pt idx="8">
                  <c:v>1</c:v>
                </c:pt>
                <c:pt idx="9">
                  <c:v>3</c:v>
                </c:pt>
                <c:pt idx="10">
                  <c:v>451</c:v>
                </c:pt>
                <c:pt idx="11">
                  <c:v>86</c:v>
                </c:pt>
                <c:pt idx="12">
                  <c:v>296</c:v>
                </c:pt>
              </c:numCache>
            </c:numRef>
          </c:val>
        </c:ser>
        <c:dLbls>
          <c:showLegendKey val="0"/>
          <c:showVal val="0"/>
          <c:showCatName val="0"/>
          <c:showSerName val="0"/>
          <c:showPercent val="0"/>
          <c:showBubbleSize val="0"/>
        </c:dLbls>
        <c:gapWidth val="150"/>
        <c:axId val="169395712"/>
        <c:axId val="169397248"/>
      </c:barChart>
      <c:catAx>
        <c:axId val="169395712"/>
        <c:scaling>
          <c:orientation val="minMax"/>
        </c:scaling>
        <c:delete val="0"/>
        <c:axPos val="b"/>
        <c:majorTickMark val="none"/>
        <c:minorTickMark val="none"/>
        <c:tickLblPos val="nextTo"/>
        <c:crossAx val="169397248"/>
        <c:crosses val="autoZero"/>
        <c:auto val="1"/>
        <c:lblAlgn val="ctr"/>
        <c:lblOffset val="100"/>
        <c:noMultiLvlLbl val="0"/>
      </c:catAx>
      <c:valAx>
        <c:axId val="169397248"/>
        <c:scaling>
          <c:logBase val="10"/>
          <c:orientation val="minMax"/>
          <c:max val="500"/>
          <c:min val="1"/>
        </c:scaling>
        <c:delete val="0"/>
        <c:axPos val="l"/>
        <c:majorGridlines/>
        <c:numFmt formatCode="General" sourceLinked="1"/>
        <c:majorTickMark val="none"/>
        <c:minorTickMark val="none"/>
        <c:tickLblPos val="nextTo"/>
        <c:crossAx val="169395712"/>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rgbClr val="88762C"/>
              </a:solidFill>
            </c:spPr>
          </c:dPt>
          <c:dPt>
            <c:idx val="2"/>
            <c:invertIfNegative val="0"/>
            <c:bubble3D val="0"/>
            <c:spPr>
              <a:solidFill>
                <a:schemeClr val="accent3">
                  <a:lumMod val="75000"/>
                </a:schemeClr>
              </a:solidFill>
            </c:spPr>
          </c:dPt>
          <c:dPt>
            <c:idx val="3"/>
            <c:invertIfNegative val="0"/>
            <c:bubble3D val="0"/>
            <c:spPr>
              <a:solidFill>
                <a:srgbClr val="0000CC"/>
              </a:solidFill>
            </c:spPr>
          </c:dPt>
          <c:dPt>
            <c:idx val="4"/>
            <c:invertIfNegative val="0"/>
            <c:bubble3D val="0"/>
            <c:spPr>
              <a:solidFill>
                <a:schemeClr val="accent5"/>
              </a:solidFill>
            </c:spPr>
          </c:dPt>
          <c:dPt>
            <c:idx val="5"/>
            <c:invertIfNegative val="0"/>
            <c:bubble3D val="0"/>
            <c:spPr>
              <a:solidFill>
                <a:schemeClr val="accent5">
                  <a:lumMod val="75000"/>
                </a:schemeClr>
              </a:solidFill>
            </c:spPr>
          </c:dPt>
          <c:dPt>
            <c:idx val="6"/>
            <c:invertIfNegative val="0"/>
            <c:bubble3D val="0"/>
            <c:spPr>
              <a:solidFill>
                <a:srgbClr val="00CC00"/>
              </a:solidFill>
            </c:spPr>
          </c:dPt>
          <c:dPt>
            <c:idx val="7"/>
            <c:invertIfNegative val="0"/>
            <c:bubble3D val="0"/>
            <c:spPr>
              <a:solidFill>
                <a:schemeClr val="bg1"/>
              </a:solidFill>
            </c:spPr>
          </c:dPt>
          <c:dPt>
            <c:idx val="8"/>
            <c:invertIfNegative val="0"/>
            <c:bubble3D val="0"/>
            <c:spPr>
              <a:solidFill>
                <a:srgbClr val="FFC000"/>
              </a:solidFill>
            </c:spPr>
          </c:dPt>
          <c:dLbls>
            <c:showLegendKey val="0"/>
            <c:showVal val="1"/>
            <c:showCatName val="0"/>
            <c:showSerName val="0"/>
            <c:showPercent val="0"/>
            <c:showBubbleSize val="0"/>
            <c:showLeaderLines val="0"/>
          </c:dLbls>
          <c:cat>
            <c:strRef>
              <c:f>'[Book1.xlsx]EN IZ'!$A$3:$I$3</c:f>
              <c:strCache>
                <c:ptCount val="9"/>
                <c:pt idx="0">
                  <c:v>USFS</c:v>
                </c:pt>
                <c:pt idx="1">
                  <c:v>BLM</c:v>
                </c:pt>
                <c:pt idx="2">
                  <c:v>FWS</c:v>
                </c:pt>
                <c:pt idx="3">
                  <c:v>DDQ</c:v>
                </c:pt>
                <c:pt idx="4">
                  <c:v>NPS</c:v>
                </c:pt>
                <c:pt idx="5">
                  <c:v>STATE</c:v>
                </c:pt>
                <c:pt idx="6">
                  <c:v>CONTRACT</c:v>
                </c:pt>
                <c:pt idx="7">
                  <c:v>CNTY</c:v>
                </c:pt>
                <c:pt idx="8">
                  <c:v>UTF</c:v>
                </c:pt>
              </c:strCache>
            </c:strRef>
          </c:cat>
          <c:val>
            <c:numRef>
              <c:f>'[Book1.xlsx]EN IZ'!$A$4:$I$4</c:f>
              <c:numCache>
                <c:formatCode>General</c:formatCode>
                <c:ptCount val="9"/>
                <c:pt idx="0">
                  <c:v>38</c:v>
                </c:pt>
                <c:pt idx="1">
                  <c:v>6</c:v>
                </c:pt>
                <c:pt idx="2">
                  <c:v>3</c:v>
                </c:pt>
                <c:pt idx="3">
                  <c:v>1</c:v>
                </c:pt>
                <c:pt idx="4">
                  <c:v>4</c:v>
                </c:pt>
                <c:pt idx="5">
                  <c:v>12</c:v>
                </c:pt>
                <c:pt idx="6">
                  <c:v>2</c:v>
                </c:pt>
                <c:pt idx="7">
                  <c:v>154</c:v>
                </c:pt>
                <c:pt idx="8">
                  <c:v>1</c:v>
                </c:pt>
              </c:numCache>
            </c:numRef>
          </c:val>
        </c:ser>
        <c:dLbls>
          <c:showLegendKey val="0"/>
          <c:showVal val="0"/>
          <c:showCatName val="0"/>
          <c:showSerName val="0"/>
          <c:showPercent val="0"/>
          <c:showBubbleSize val="0"/>
        </c:dLbls>
        <c:gapWidth val="150"/>
        <c:shape val="box"/>
        <c:axId val="29918336"/>
        <c:axId val="29919872"/>
        <c:axId val="0"/>
      </c:bar3DChart>
      <c:catAx>
        <c:axId val="29918336"/>
        <c:scaling>
          <c:orientation val="minMax"/>
        </c:scaling>
        <c:delete val="0"/>
        <c:axPos val="b"/>
        <c:majorTickMark val="out"/>
        <c:minorTickMark val="none"/>
        <c:tickLblPos val="nextTo"/>
        <c:crossAx val="29919872"/>
        <c:crosses val="autoZero"/>
        <c:auto val="1"/>
        <c:lblAlgn val="ctr"/>
        <c:lblOffset val="100"/>
        <c:noMultiLvlLbl val="0"/>
      </c:catAx>
      <c:valAx>
        <c:axId val="29919872"/>
        <c:scaling>
          <c:orientation val="minMax"/>
        </c:scaling>
        <c:delete val="0"/>
        <c:axPos val="l"/>
        <c:majorGridlines/>
        <c:numFmt formatCode="General" sourceLinked="1"/>
        <c:majorTickMark val="out"/>
        <c:minorTickMark val="none"/>
        <c:tickLblPos val="nextTo"/>
        <c:crossAx val="29918336"/>
        <c:crosses val="autoZero"/>
        <c:crossBetween val="between"/>
      </c:valAx>
    </c:plotArea>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50000"/>
                </a:schemeClr>
              </a:solidFill>
            </c:spPr>
          </c:dPt>
          <c:dPt>
            <c:idx val="1"/>
            <c:bubble3D val="0"/>
            <c:spPr>
              <a:solidFill>
                <a:schemeClr val="accent1">
                  <a:lumMod val="50000"/>
                </a:schemeClr>
              </a:solidFill>
            </c:spPr>
          </c:dPt>
          <c:dPt>
            <c:idx val="2"/>
            <c:bubble3D val="0"/>
            <c:spPr>
              <a:solidFill>
                <a:srgbClr val="00B0F0"/>
              </a:solidFill>
            </c:spPr>
          </c:dPt>
          <c:dPt>
            <c:idx val="4"/>
            <c:bubble3D val="0"/>
            <c:spPr>
              <a:solidFill>
                <a:schemeClr val="accent4">
                  <a:lumMod val="60000"/>
                  <a:lumOff val="40000"/>
                </a:schemeClr>
              </a:solidFill>
            </c:spPr>
          </c:dPt>
          <c:dPt>
            <c:idx val="5"/>
            <c:bubble3D val="0"/>
            <c:spPr>
              <a:solidFill>
                <a:srgbClr val="7030A0"/>
              </a:solidFill>
            </c:spPr>
          </c:dPt>
          <c:dPt>
            <c:idx val="6"/>
            <c:bubble3D val="0"/>
            <c:spPr>
              <a:solidFill>
                <a:srgbClr val="00B050"/>
              </a:solidFill>
            </c:spPr>
          </c:dPt>
          <c:dPt>
            <c:idx val="7"/>
            <c:bubble3D val="0"/>
            <c:spPr>
              <a:solidFill>
                <a:schemeClr val="bg1"/>
              </a:solidFill>
            </c:spPr>
          </c:dPt>
          <c:dPt>
            <c:idx val="8"/>
            <c:bubble3D val="0"/>
            <c:spPr>
              <a:solidFill>
                <a:srgbClr val="002060"/>
              </a:solidFill>
            </c:spPr>
          </c:dPt>
          <c:dLbls>
            <c:dLbl>
              <c:idx val="0"/>
              <c:layout>
                <c:manualLayout>
                  <c:x val="8.8848862642169735E-2"/>
                  <c:y val="-4.952245552639253E-3"/>
                </c:manualLayout>
              </c:layout>
              <c:showLegendKey val="0"/>
              <c:showVal val="1"/>
              <c:showCatName val="0"/>
              <c:showSerName val="0"/>
              <c:showPercent val="0"/>
              <c:showBubbleSize val="0"/>
            </c:dLbl>
            <c:dLbl>
              <c:idx val="1"/>
              <c:layout>
                <c:manualLayout>
                  <c:x val="6.7173447069116363E-2"/>
                  <c:y val="-0.12342337416156314"/>
                </c:manualLayout>
              </c:layout>
              <c:showLegendKey val="0"/>
              <c:showVal val="1"/>
              <c:showCatName val="0"/>
              <c:showSerName val="0"/>
              <c:showPercent val="0"/>
              <c:showBubbleSize val="0"/>
            </c:dLbl>
            <c:dLbl>
              <c:idx val="5"/>
              <c:layout>
                <c:manualLayout>
                  <c:x val="9.0310695538057748E-2"/>
                  <c:y val="-5.9058763487897349E-3"/>
                </c:manualLayout>
              </c:layout>
              <c:showLegendKey val="0"/>
              <c:showVal val="1"/>
              <c:showCatName val="0"/>
              <c:showSerName val="0"/>
              <c:showPercent val="0"/>
              <c:showBubbleSize val="0"/>
            </c:dLbl>
            <c:dLbl>
              <c:idx val="7"/>
              <c:layout>
                <c:manualLayout>
                  <c:x val="-3.7003827646544182E-2"/>
                  <c:y val="4.0641951006124236E-2"/>
                </c:manualLayout>
              </c:layout>
              <c:showLegendKey val="0"/>
              <c:showVal val="1"/>
              <c:showCatName val="0"/>
              <c:showSerName val="0"/>
              <c:showPercent val="0"/>
              <c:showBubbleSize val="0"/>
            </c:dLbl>
            <c:dLbl>
              <c:idx val="8"/>
              <c:layout>
                <c:manualLayout>
                  <c:x val="-0.12026377952755905"/>
                  <c:y val="1.4056576261300672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Sheet3!$A$1:$I$1</c:f>
              <c:strCache>
                <c:ptCount val="9"/>
                <c:pt idx="0">
                  <c:v>USFS</c:v>
                </c:pt>
                <c:pt idx="1">
                  <c:v>BLM</c:v>
                </c:pt>
                <c:pt idx="2">
                  <c:v>FWS</c:v>
                </c:pt>
                <c:pt idx="3">
                  <c:v>DDQ</c:v>
                </c:pt>
                <c:pt idx="4">
                  <c:v>NPS</c:v>
                </c:pt>
                <c:pt idx="5">
                  <c:v>STATE</c:v>
                </c:pt>
                <c:pt idx="6">
                  <c:v>CONTRACT</c:v>
                </c:pt>
                <c:pt idx="7">
                  <c:v>CNTY</c:v>
                </c:pt>
                <c:pt idx="8">
                  <c:v>UTF</c:v>
                </c:pt>
              </c:strCache>
            </c:strRef>
          </c:cat>
          <c:val>
            <c:numRef>
              <c:f>Sheet3!$A$2:$I$2</c:f>
              <c:numCache>
                <c:formatCode>General</c:formatCode>
                <c:ptCount val="9"/>
                <c:pt idx="0">
                  <c:v>38</c:v>
                </c:pt>
                <c:pt idx="1">
                  <c:v>6</c:v>
                </c:pt>
                <c:pt idx="2">
                  <c:v>3</c:v>
                </c:pt>
                <c:pt idx="3">
                  <c:v>1</c:v>
                </c:pt>
                <c:pt idx="4">
                  <c:v>4</c:v>
                </c:pt>
                <c:pt idx="5">
                  <c:v>12</c:v>
                </c:pt>
                <c:pt idx="6">
                  <c:v>2</c:v>
                </c:pt>
                <c:pt idx="7">
                  <c:v>154</c:v>
                </c:pt>
                <c:pt idx="8">
                  <c:v>1</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1.5597224075804101E-2"/>
          <c:y val="1.4492753623188406E-2"/>
          <c:w val="0.96598047066150627"/>
          <c:h val="0.12938548442314277"/>
        </c:manualLayout>
      </c:layout>
      <c:overlay val="0"/>
    </c:legend>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rgbClr val="88762C"/>
              </a:solidFill>
            </c:spPr>
          </c:dPt>
          <c:dPt>
            <c:idx val="2"/>
            <c:invertIfNegative val="0"/>
            <c:bubble3D val="0"/>
            <c:spPr>
              <a:solidFill>
                <a:srgbClr val="00B0F0"/>
              </a:solidFill>
            </c:spPr>
          </c:dPt>
          <c:dPt>
            <c:idx val="3"/>
            <c:invertIfNegative val="0"/>
            <c:bubble3D val="0"/>
            <c:spPr>
              <a:solidFill>
                <a:srgbClr val="C00000"/>
              </a:solidFill>
            </c:spPr>
          </c:dPt>
          <c:dPt>
            <c:idx val="4"/>
            <c:invertIfNegative val="0"/>
            <c:bubble3D val="0"/>
            <c:spPr>
              <a:solidFill>
                <a:schemeClr val="accent5">
                  <a:lumMod val="75000"/>
                </a:schemeClr>
              </a:solidFill>
            </c:spPr>
          </c:dPt>
          <c:dPt>
            <c:idx val="5"/>
            <c:invertIfNegative val="0"/>
            <c:bubble3D val="0"/>
            <c:spPr>
              <a:solidFill>
                <a:schemeClr val="bg1"/>
              </a:solidFill>
            </c:spPr>
          </c:dPt>
          <c:dLbls>
            <c:showLegendKey val="0"/>
            <c:showVal val="1"/>
            <c:showCatName val="0"/>
            <c:showSerName val="0"/>
            <c:showPercent val="0"/>
            <c:showBubbleSize val="0"/>
            <c:showLeaderLines val="0"/>
          </c:dLbls>
          <c:cat>
            <c:strRef>
              <c:f>'[Book1.xlsx]ENG OZ'!$A$2:$F$2</c:f>
              <c:strCache>
                <c:ptCount val="6"/>
                <c:pt idx="0">
                  <c:v>USFS</c:v>
                </c:pt>
                <c:pt idx="1">
                  <c:v>BLM</c:v>
                </c:pt>
                <c:pt idx="2">
                  <c:v>FWS</c:v>
                </c:pt>
                <c:pt idx="3">
                  <c:v>BIA</c:v>
                </c:pt>
                <c:pt idx="4">
                  <c:v>STATE</c:v>
                </c:pt>
                <c:pt idx="5">
                  <c:v>CNTY</c:v>
                </c:pt>
              </c:strCache>
            </c:strRef>
          </c:cat>
          <c:val>
            <c:numRef>
              <c:f>'[Book1.xlsx]ENG OZ'!$A$3:$F$3</c:f>
              <c:numCache>
                <c:formatCode>General</c:formatCode>
                <c:ptCount val="6"/>
                <c:pt idx="0">
                  <c:v>17</c:v>
                </c:pt>
                <c:pt idx="1">
                  <c:v>3</c:v>
                </c:pt>
                <c:pt idx="2">
                  <c:v>4</c:v>
                </c:pt>
                <c:pt idx="3">
                  <c:v>1</c:v>
                </c:pt>
                <c:pt idx="4">
                  <c:v>10</c:v>
                </c:pt>
                <c:pt idx="5">
                  <c:v>58</c:v>
                </c:pt>
              </c:numCache>
            </c:numRef>
          </c:val>
        </c:ser>
        <c:dLbls>
          <c:showLegendKey val="0"/>
          <c:showVal val="0"/>
          <c:showCatName val="0"/>
          <c:showSerName val="0"/>
          <c:showPercent val="0"/>
          <c:showBubbleSize val="0"/>
        </c:dLbls>
        <c:gapWidth val="150"/>
        <c:shape val="box"/>
        <c:axId val="34422144"/>
        <c:axId val="34428032"/>
        <c:axId val="0"/>
      </c:bar3DChart>
      <c:catAx>
        <c:axId val="34422144"/>
        <c:scaling>
          <c:orientation val="minMax"/>
        </c:scaling>
        <c:delete val="0"/>
        <c:axPos val="b"/>
        <c:majorTickMark val="out"/>
        <c:minorTickMark val="none"/>
        <c:tickLblPos val="nextTo"/>
        <c:crossAx val="34428032"/>
        <c:crosses val="autoZero"/>
        <c:auto val="1"/>
        <c:lblAlgn val="ctr"/>
        <c:lblOffset val="100"/>
        <c:noMultiLvlLbl val="0"/>
      </c:catAx>
      <c:valAx>
        <c:axId val="34428032"/>
        <c:scaling>
          <c:orientation val="minMax"/>
        </c:scaling>
        <c:delete val="0"/>
        <c:axPos val="l"/>
        <c:majorGridlines/>
        <c:numFmt formatCode="General" sourceLinked="1"/>
        <c:majorTickMark val="out"/>
        <c:minorTickMark val="none"/>
        <c:tickLblPos val="nextTo"/>
        <c:crossAx val="34422144"/>
        <c:crosses val="autoZero"/>
        <c:crossBetween val="between"/>
      </c:valAx>
    </c:plotArea>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50000"/>
                </a:schemeClr>
              </a:solidFill>
            </c:spPr>
          </c:dPt>
          <c:dPt>
            <c:idx val="1"/>
            <c:bubble3D val="0"/>
            <c:spPr>
              <a:solidFill>
                <a:srgbClr val="996633"/>
              </a:solidFill>
            </c:spPr>
          </c:dPt>
          <c:dPt>
            <c:idx val="2"/>
            <c:bubble3D val="0"/>
            <c:spPr>
              <a:solidFill>
                <a:srgbClr val="00B0F0"/>
              </a:solidFill>
            </c:spPr>
          </c:dPt>
          <c:dPt>
            <c:idx val="3"/>
            <c:bubble3D val="0"/>
            <c:spPr>
              <a:solidFill>
                <a:srgbClr val="C00000"/>
              </a:solidFill>
            </c:spPr>
          </c:dPt>
          <c:dPt>
            <c:idx val="4"/>
            <c:bubble3D val="0"/>
            <c:spPr>
              <a:solidFill>
                <a:srgbClr val="7030A0"/>
              </a:solidFill>
            </c:spPr>
          </c:dPt>
          <c:dPt>
            <c:idx val="5"/>
            <c:bubble3D val="0"/>
            <c:spPr>
              <a:solidFill>
                <a:schemeClr val="bg1"/>
              </a:solidFill>
            </c:spPr>
          </c:dPt>
          <c:dLbls>
            <c:dLbl>
              <c:idx val="0"/>
              <c:layout>
                <c:manualLayout>
                  <c:x val="4.0763560804899387E-2"/>
                  <c:y val="-5.254811898512686E-3"/>
                </c:manualLayout>
              </c:layout>
              <c:showLegendKey val="0"/>
              <c:showVal val="1"/>
              <c:showCatName val="0"/>
              <c:showSerName val="0"/>
              <c:showPercent val="0"/>
              <c:showBubbleSize val="0"/>
            </c:dLbl>
            <c:dLbl>
              <c:idx val="1"/>
              <c:layout>
                <c:manualLayout>
                  <c:x val="2.232370953630796E-2"/>
                  <c:y val="-7.5129410906969965E-2"/>
                </c:manualLayout>
              </c:layout>
              <c:showLegendKey val="0"/>
              <c:showVal val="1"/>
              <c:showCatName val="0"/>
              <c:showSerName val="0"/>
              <c:showPercent val="0"/>
              <c:showBubbleSize val="0"/>
            </c:dLbl>
            <c:dLbl>
              <c:idx val="2"/>
              <c:layout>
                <c:manualLayout>
                  <c:x val="5.484656605424322E-2"/>
                  <c:y val="-8.7633420822397196E-2"/>
                </c:manualLayout>
              </c:layout>
              <c:showLegendKey val="0"/>
              <c:showVal val="1"/>
              <c:showCatName val="0"/>
              <c:showSerName val="0"/>
              <c:showPercent val="0"/>
              <c:showBubbleSize val="0"/>
            </c:dLbl>
            <c:dLbl>
              <c:idx val="3"/>
              <c:layout>
                <c:manualLayout>
                  <c:x val="7.3249343832021002E-2"/>
                  <c:y val="2.9348935549722952E-3"/>
                </c:manualLayout>
              </c:layout>
              <c:showLegendKey val="0"/>
              <c:showVal val="1"/>
              <c:showCatName val="0"/>
              <c:showSerName val="0"/>
              <c:showPercent val="0"/>
              <c:showBubbleSize val="0"/>
            </c:dLbl>
            <c:dLbl>
              <c:idx val="4"/>
              <c:layout>
                <c:manualLayout>
                  <c:x val="3.8717082239720035E-2"/>
                  <c:y val="2.9144794400699911E-3"/>
                </c:manualLayout>
              </c:layout>
              <c:showLegendKey val="0"/>
              <c:showVal val="1"/>
              <c:showCatName val="0"/>
              <c:showSerName val="0"/>
              <c:showPercent val="0"/>
              <c:showBubbleSize val="0"/>
            </c:dLbl>
            <c:dLbl>
              <c:idx val="5"/>
              <c:layout>
                <c:manualLayout>
                  <c:x val="-1.6653543307086613E-2"/>
                  <c:y val="3.6332750072907552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Sheet1!$A$1:$F$1</c:f>
              <c:strCache>
                <c:ptCount val="6"/>
                <c:pt idx="0">
                  <c:v>USFS</c:v>
                </c:pt>
                <c:pt idx="1">
                  <c:v>BLM</c:v>
                </c:pt>
                <c:pt idx="2">
                  <c:v>FWS</c:v>
                </c:pt>
                <c:pt idx="3">
                  <c:v>BIA</c:v>
                </c:pt>
                <c:pt idx="4">
                  <c:v>STATE</c:v>
                </c:pt>
                <c:pt idx="5">
                  <c:v>CNTY</c:v>
                </c:pt>
              </c:strCache>
            </c:strRef>
          </c:cat>
          <c:val>
            <c:numRef>
              <c:f>Sheet1!$A$2:$F$2</c:f>
              <c:numCache>
                <c:formatCode>General</c:formatCode>
                <c:ptCount val="6"/>
                <c:pt idx="0">
                  <c:v>17</c:v>
                </c:pt>
                <c:pt idx="1">
                  <c:v>3</c:v>
                </c:pt>
                <c:pt idx="2">
                  <c:v>4</c:v>
                </c:pt>
                <c:pt idx="3">
                  <c:v>1</c:v>
                </c:pt>
                <c:pt idx="4">
                  <c:v>10</c:v>
                </c:pt>
                <c:pt idx="5">
                  <c:v>58</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1.6096579029316261E-2"/>
          <c:y val="1.4492753623188406E-2"/>
          <c:w val="0.96498176075448194"/>
          <c:h val="4.4336224276313285E-2"/>
        </c:manualLayout>
      </c:layout>
      <c:overlay val="0"/>
    </c:legend>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2">
                  <a:lumMod val="50000"/>
                </a:schemeClr>
              </a:solidFill>
            </c:spPr>
          </c:dPt>
          <c:dPt>
            <c:idx val="1"/>
            <c:invertIfNegative val="0"/>
            <c:bubble3D val="0"/>
            <c:spPr>
              <a:solidFill>
                <a:srgbClr val="88762C"/>
              </a:solidFill>
            </c:spPr>
          </c:dPt>
          <c:dPt>
            <c:idx val="2"/>
            <c:invertIfNegative val="0"/>
            <c:bubble3D val="0"/>
            <c:spPr>
              <a:solidFill>
                <a:schemeClr val="accent3">
                  <a:lumMod val="75000"/>
                </a:schemeClr>
              </a:solidFill>
            </c:spPr>
          </c:dPt>
          <c:dPt>
            <c:idx val="3"/>
            <c:invertIfNegative val="0"/>
            <c:bubble3D val="0"/>
            <c:spPr>
              <a:solidFill>
                <a:srgbClr val="C00000"/>
              </a:solidFill>
            </c:spPr>
          </c:dPt>
          <c:dPt>
            <c:idx val="4"/>
            <c:invertIfNegative val="0"/>
            <c:bubble3D val="0"/>
            <c:spPr>
              <a:solidFill>
                <a:schemeClr val="accent5">
                  <a:lumMod val="75000"/>
                </a:schemeClr>
              </a:solidFill>
            </c:spPr>
          </c:dPt>
          <c:dPt>
            <c:idx val="5"/>
            <c:invertIfNegative val="0"/>
            <c:bubble3D val="0"/>
            <c:spPr>
              <a:solidFill>
                <a:srgbClr val="FF9900"/>
              </a:solidFill>
            </c:spPr>
          </c:dPt>
          <c:dLbls>
            <c:showLegendKey val="0"/>
            <c:showVal val="1"/>
            <c:showCatName val="0"/>
            <c:showSerName val="0"/>
            <c:showPercent val="0"/>
            <c:showBubbleSize val="0"/>
            <c:showLeaderLines val="0"/>
          </c:dLbls>
          <c:cat>
            <c:strRef>
              <c:f>'[Book1.xlsx]CR IZ'!$A$2:$F$2</c:f>
              <c:strCache>
                <c:ptCount val="6"/>
                <c:pt idx="0">
                  <c:v>USFS</c:v>
                </c:pt>
                <c:pt idx="1">
                  <c:v>BLM</c:v>
                </c:pt>
                <c:pt idx="2">
                  <c:v>FWS</c:v>
                </c:pt>
                <c:pt idx="3">
                  <c:v>BIA</c:v>
                </c:pt>
                <c:pt idx="4">
                  <c:v>STATE</c:v>
                </c:pt>
                <c:pt idx="5">
                  <c:v>CONTRACT </c:v>
                </c:pt>
              </c:strCache>
            </c:strRef>
          </c:cat>
          <c:val>
            <c:numRef>
              <c:f>'[Book1.xlsx]CR IZ'!$A$3:$F$3</c:f>
              <c:numCache>
                <c:formatCode>General</c:formatCode>
                <c:ptCount val="6"/>
                <c:pt idx="0">
                  <c:v>52</c:v>
                </c:pt>
                <c:pt idx="1">
                  <c:v>17</c:v>
                </c:pt>
                <c:pt idx="2">
                  <c:v>1</c:v>
                </c:pt>
                <c:pt idx="3">
                  <c:v>16</c:v>
                </c:pt>
                <c:pt idx="4">
                  <c:v>26</c:v>
                </c:pt>
                <c:pt idx="5">
                  <c:v>3</c:v>
                </c:pt>
              </c:numCache>
            </c:numRef>
          </c:val>
        </c:ser>
        <c:dLbls>
          <c:showLegendKey val="0"/>
          <c:showVal val="0"/>
          <c:showCatName val="0"/>
          <c:showSerName val="0"/>
          <c:showPercent val="0"/>
          <c:showBubbleSize val="0"/>
        </c:dLbls>
        <c:gapWidth val="150"/>
        <c:axId val="132639744"/>
        <c:axId val="132649728"/>
      </c:barChart>
      <c:catAx>
        <c:axId val="132639744"/>
        <c:scaling>
          <c:orientation val="minMax"/>
        </c:scaling>
        <c:delete val="0"/>
        <c:axPos val="b"/>
        <c:majorTickMark val="out"/>
        <c:minorTickMark val="none"/>
        <c:tickLblPos val="nextTo"/>
        <c:crossAx val="132649728"/>
        <c:crosses val="autoZero"/>
        <c:auto val="1"/>
        <c:lblAlgn val="ctr"/>
        <c:lblOffset val="100"/>
        <c:noMultiLvlLbl val="0"/>
      </c:catAx>
      <c:valAx>
        <c:axId val="132649728"/>
        <c:scaling>
          <c:orientation val="minMax"/>
        </c:scaling>
        <c:delete val="0"/>
        <c:axPos val="l"/>
        <c:majorGridlines/>
        <c:numFmt formatCode="General" sourceLinked="1"/>
        <c:majorTickMark val="out"/>
        <c:minorTickMark val="none"/>
        <c:tickLblPos val="nextTo"/>
        <c:crossAx val="132639744"/>
        <c:crosses val="autoZero"/>
        <c:crossBetween val="between"/>
      </c:valAx>
    </c:plotArea>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50000"/>
                </a:schemeClr>
              </a:solidFill>
            </c:spPr>
          </c:dPt>
          <c:dPt>
            <c:idx val="1"/>
            <c:bubble3D val="0"/>
            <c:spPr>
              <a:solidFill>
                <a:schemeClr val="accent1">
                  <a:lumMod val="50000"/>
                </a:schemeClr>
              </a:solidFill>
            </c:spPr>
          </c:dPt>
          <c:dPt>
            <c:idx val="3"/>
            <c:bubble3D val="0"/>
            <c:spPr>
              <a:solidFill>
                <a:srgbClr val="C00000"/>
              </a:solidFill>
            </c:spPr>
          </c:dPt>
          <c:dPt>
            <c:idx val="5"/>
            <c:bubble3D val="0"/>
            <c:spPr>
              <a:solidFill>
                <a:srgbClr val="FF9900"/>
              </a:solidFill>
            </c:spPr>
          </c:dPt>
          <c:dLbls>
            <c:dLbl>
              <c:idx val="0"/>
              <c:layout>
                <c:manualLayout>
                  <c:x val="3.6062226596675413E-2"/>
                  <c:y val="-6.9346019247594048E-3"/>
                </c:manualLayout>
              </c:layout>
              <c:showLegendKey val="0"/>
              <c:showVal val="1"/>
              <c:showCatName val="0"/>
              <c:showSerName val="0"/>
              <c:showPercent val="0"/>
              <c:showBubbleSize val="0"/>
            </c:dLbl>
            <c:dLbl>
              <c:idx val="1"/>
              <c:layout>
                <c:manualLayout>
                  <c:x val="0.13296839457567805"/>
                  <c:y val="-1.4703630796150481E-2"/>
                </c:manualLayout>
              </c:layout>
              <c:showLegendKey val="0"/>
              <c:showVal val="1"/>
              <c:showCatName val="0"/>
              <c:showSerName val="0"/>
              <c:showPercent val="0"/>
              <c:showBubbleSize val="0"/>
            </c:dLbl>
            <c:dLbl>
              <c:idx val="2"/>
              <c:layout>
                <c:manualLayout>
                  <c:x val="-1.359514435695538E-2"/>
                  <c:y val="-3.9151356080489939E-4"/>
                </c:manualLayout>
              </c:layout>
              <c:showLegendKey val="0"/>
              <c:showVal val="1"/>
              <c:showCatName val="0"/>
              <c:showSerName val="0"/>
              <c:showPercent val="0"/>
              <c:showBubbleSize val="0"/>
            </c:dLbl>
            <c:dLbl>
              <c:idx val="3"/>
              <c:layout>
                <c:manualLayout>
                  <c:x val="-3.805139982502187E-2"/>
                  <c:y val="6.2131816856226306E-3"/>
                </c:manualLayout>
              </c:layout>
              <c:showLegendKey val="0"/>
              <c:showVal val="1"/>
              <c:showCatName val="0"/>
              <c:showSerName val="0"/>
              <c:showPercent val="0"/>
              <c:showBubbleSize val="0"/>
            </c:dLbl>
            <c:dLbl>
              <c:idx val="4"/>
              <c:layout>
                <c:manualLayout>
                  <c:x val="-4.6880577427821521E-2"/>
                  <c:y val="-1.6524132400116652E-2"/>
                </c:manualLayout>
              </c:layout>
              <c:showLegendKey val="0"/>
              <c:showVal val="1"/>
              <c:showCatName val="0"/>
              <c:showSerName val="0"/>
              <c:showPercent val="0"/>
              <c:showBubbleSize val="0"/>
            </c:dLbl>
            <c:dLbl>
              <c:idx val="5"/>
              <c:layout>
                <c:manualLayout>
                  <c:x val="-4.81499343832021E-2"/>
                  <c:y val="2.3312190142898803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Sheet4!$A$1:$F$1</c:f>
              <c:strCache>
                <c:ptCount val="6"/>
                <c:pt idx="0">
                  <c:v>USFS</c:v>
                </c:pt>
                <c:pt idx="1">
                  <c:v>BLM</c:v>
                </c:pt>
                <c:pt idx="2">
                  <c:v>FWS</c:v>
                </c:pt>
                <c:pt idx="3">
                  <c:v>BIA</c:v>
                </c:pt>
                <c:pt idx="4">
                  <c:v>STATE</c:v>
                </c:pt>
                <c:pt idx="5">
                  <c:v>CONTRACT</c:v>
                </c:pt>
              </c:strCache>
            </c:strRef>
          </c:cat>
          <c:val>
            <c:numRef>
              <c:f>Sheet4!$A$2:$F$2</c:f>
              <c:numCache>
                <c:formatCode>General</c:formatCode>
                <c:ptCount val="6"/>
                <c:pt idx="0">
                  <c:v>52</c:v>
                </c:pt>
                <c:pt idx="1">
                  <c:v>17</c:v>
                </c:pt>
                <c:pt idx="2">
                  <c:v>1</c:v>
                </c:pt>
                <c:pt idx="3">
                  <c:v>16</c:v>
                </c:pt>
                <c:pt idx="4">
                  <c:v>26</c:v>
                </c:pt>
                <c:pt idx="5">
                  <c:v>3</c:v>
                </c:pt>
              </c:numCache>
            </c:numRef>
          </c:val>
        </c:ser>
        <c:dLbls>
          <c:showLegendKey val="0"/>
          <c:showVal val="0"/>
          <c:showCatName val="0"/>
          <c:showSerName val="0"/>
          <c:showPercent val="0"/>
          <c:showBubbleSize val="0"/>
          <c:showLeaderLines val="1"/>
        </c:dLbls>
        <c:firstSliceAng val="0"/>
      </c:pieChart>
    </c:plotArea>
    <c:legend>
      <c:legendPos val="t"/>
      <c:overlay val="0"/>
    </c:legend>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2">
                  <a:lumMod val="50000"/>
                </a:schemeClr>
              </a:solidFill>
              <a:ln>
                <a:solidFill>
                  <a:schemeClr val="accent2">
                    <a:lumMod val="50000"/>
                  </a:schemeClr>
                </a:solidFill>
              </a:ln>
            </c:spPr>
          </c:dPt>
          <c:dPt>
            <c:idx val="1"/>
            <c:invertIfNegative val="0"/>
            <c:bubble3D val="0"/>
            <c:spPr>
              <a:solidFill>
                <a:srgbClr val="88762C"/>
              </a:solidFill>
            </c:spPr>
          </c:dPt>
          <c:dPt>
            <c:idx val="2"/>
            <c:invertIfNegative val="0"/>
            <c:bubble3D val="0"/>
            <c:spPr>
              <a:solidFill>
                <a:srgbClr val="00B0F0"/>
              </a:solidFill>
            </c:spPr>
          </c:dPt>
          <c:dPt>
            <c:idx val="3"/>
            <c:invertIfNegative val="0"/>
            <c:bubble3D val="0"/>
            <c:spPr>
              <a:solidFill>
                <a:srgbClr val="FF0000"/>
              </a:solidFill>
            </c:spPr>
          </c:dPt>
          <c:dPt>
            <c:idx val="4"/>
            <c:invertIfNegative val="0"/>
            <c:bubble3D val="0"/>
            <c:spPr>
              <a:solidFill>
                <a:srgbClr val="C00000"/>
              </a:solidFill>
            </c:spPr>
          </c:dPt>
          <c:dLbls>
            <c:showLegendKey val="0"/>
            <c:showVal val="1"/>
            <c:showCatName val="0"/>
            <c:showSerName val="0"/>
            <c:showPercent val="0"/>
            <c:showBubbleSize val="0"/>
            <c:showLeaderLines val="0"/>
          </c:dLbls>
          <c:cat>
            <c:strRef>
              <c:f>Sheet5!$A$1:$E$1</c:f>
              <c:strCache>
                <c:ptCount val="5"/>
                <c:pt idx="0">
                  <c:v>USFS</c:v>
                </c:pt>
                <c:pt idx="1">
                  <c:v>BLM</c:v>
                </c:pt>
                <c:pt idx="2">
                  <c:v>FWS</c:v>
                </c:pt>
                <c:pt idx="3">
                  <c:v>STATE</c:v>
                </c:pt>
                <c:pt idx="4">
                  <c:v>BIA</c:v>
                </c:pt>
              </c:strCache>
            </c:strRef>
          </c:cat>
          <c:val>
            <c:numRef>
              <c:f>Sheet5!$A$2:$E$2</c:f>
              <c:numCache>
                <c:formatCode>General</c:formatCode>
                <c:ptCount val="5"/>
                <c:pt idx="0">
                  <c:v>16</c:v>
                </c:pt>
                <c:pt idx="1">
                  <c:v>1</c:v>
                </c:pt>
                <c:pt idx="2">
                  <c:v>5</c:v>
                </c:pt>
                <c:pt idx="3">
                  <c:v>10</c:v>
                </c:pt>
                <c:pt idx="4">
                  <c:v>5</c:v>
                </c:pt>
              </c:numCache>
            </c:numRef>
          </c:val>
        </c:ser>
        <c:dLbls>
          <c:showLegendKey val="0"/>
          <c:showVal val="0"/>
          <c:showCatName val="0"/>
          <c:showSerName val="0"/>
          <c:showPercent val="0"/>
          <c:showBubbleSize val="0"/>
        </c:dLbls>
        <c:gapWidth val="150"/>
        <c:shape val="box"/>
        <c:axId val="132701568"/>
        <c:axId val="132449408"/>
        <c:axId val="0"/>
      </c:bar3DChart>
      <c:catAx>
        <c:axId val="132701568"/>
        <c:scaling>
          <c:orientation val="minMax"/>
        </c:scaling>
        <c:delete val="0"/>
        <c:axPos val="b"/>
        <c:majorTickMark val="out"/>
        <c:minorTickMark val="none"/>
        <c:tickLblPos val="nextTo"/>
        <c:crossAx val="132449408"/>
        <c:crosses val="autoZero"/>
        <c:auto val="1"/>
        <c:lblAlgn val="ctr"/>
        <c:lblOffset val="100"/>
        <c:noMultiLvlLbl val="0"/>
      </c:catAx>
      <c:valAx>
        <c:axId val="132449408"/>
        <c:scaling>
          <c:orientation val="minMax"/>
        </c:scaling>
        <c:delete val="0"/>
        <c:axPos val="l"/>
        <c:majorGridlines/>
        <c:numFmt formatCode="General" sourceLinked="1"/>
        <c:majorTickMark val="out"/>
        <c:minorTickMark val="none"/>
        <c:tickLblPos val="nextTo"/>
        <c:crossAx val="132701568"/>
        <c:crosses val="autoZero"/>
        <c:crossBetween val="between"/>
      </c:valAx>
    </c:plotArea>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lumMod val="50000"/>
                </a:schemeClr>
              </a:solidFill>
            </c:spPr>
          </c:dPt>
          <c:dPt>
            <c:idx val="1"/>
            <c:bubble3D val="0"/>
            <c:spPr>
              <a:solidFill>
                <a:srgbClr val="88762C"/>
              </a:solidFill>
            </c:spPr>
          </c:dPt>
          <c:dPt>
            <c:idx val="2"/>
            <c:bubble3D val="0"/>
            <c:spPr>
              <a:solidFill>
                <a:srgbClr val="C00000"/>
              </a:solidFill>
            </c:spPr>
          </c:dPt>
          <c:dPt>
            <c:idx val="3"/>
            <c:bubble3D val="0"/>
            <c:spPr>
              <a:solidFill>
                <a:schemeClr val="accent6">
                  <a:lumMod val="75000"/>
                </a:schemeClr>
              </a:solidFill>
            </c:spPr>
          </c:dPt>
          <c:dPt>
            <c:idx val="4"/>
            <c:bubble3D val="0"/>
            <c:spPr>
              <a:solidFill>
                <a:srgbClr val="00B0F0"/>
              </a:solidFill>
            </c:spPr>
          </c:dPt>
          <c:dLbls>
            <c:dLbl>
              <c:idx val="0"/>
              <c:layout>
                <c:manualLayout>
                  <c:x val="4.2001859142607172E-2"/>
                  <c:y val="-0.14566528142315543"/>
                </c:manualLayout>
              </c:layout>
              <c:showLegendKey val="0"/>
              <c:showVal val="1"/>
              <c:showCatName val="0"/>
              <c:showSerName val="0"/>
              <c:showPercent val="0"/>
              <c:showBubbleSize val="0"/>
            </c:dLbl>
            <c:dLbl>
              <c:idx val="1"/>
              <c:layout>
                <c:manualLayout>
                  <c:x val="0.13819028871391076"/>
                  <c:y val="-3.5321522309711285E-2"/>
                </c:manualLayout>
              </c:layout>
              <c:showLegendKey val="0"/>
              <c:showVal val="1"/>
              <c:showCatName val="0"/>
              <c:showSerName val="0"/>
              <c:showPercent val="0"/>
              <c:showBubbleSize val="0"/>
            </c:dLbl>
            <c:dLbl>
              <c:idx val="2"/>
              <c:layout>
                <c:manualLayout>
                  <c:x val="-0.18129997812773405"/>
                  <c:y val="1.2310804899387576E-2"/>
                </c:manualLayout>
              </c:layout>
              <c:showLegendKey val="0"/>
              <c:showVal val="1"/>
              <c:showCatName val="0"/>
              <c:showSerName val="0"/>
              <c:showPercent val="0"/>
              <c:showBubbleSize val="0"/>
            </c:dLbl>
            <c:dLbl>
              <c:idx val="3"/>
              <c:layout>
                <c:manualLayout>
                  <c:x val="-5.41334208223972E-2"/>
                  <c:y val="3.9300816564596091E-3"/>
                </c:manualLayout>
              </c:layout>
              <c:showLegendKey val="0"/>
              <c:showVal val="1"/>
              <c:showCatName val="0"/>
              <c:showSerName val="0"/>
              <c:showPercent val="0"/>
              <c:showBubbleSize val="0"/>
            </c:dLbl>
            <c:dLbl>
              <c:idx val="4"/>
              <c:layout>
                <c:manualLayout>
                  <c:x val="-6.5871937882764658E-2"/>
                  <c:y val="-2.7378973461650628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Sheet5!$A$1:$E$1</c:f>
              <c:strCache>
                <c:ptCount val="5"/>
                <c:pt idx="0">
                  <c:v>USFS</c:v>
                </c:pt>
                <c:pt idx="1">
                  <c:v>BLM</c:v>
                </c:pt>
                <c:pt idx="2">
                  <c:v>FWS</c:v>
                </c:pt>
                <c:pt idx="3">
                  <c:v>STATE</c:v>
                </c:pt>
                <c:pt idx="4">
                  <c:v>BIA</c:v>
                </c:pt>
              </c:strCache>
            </c:strRef>
          </c:cat>
          <c:val>
            <c:numRef>
              <c:f>Sheet5!$A$2:$E$2</c:f>
              <c:numCache>
                <c:formatCode>General</c:formatCode>
                <c:ptCount val="5"/>
                <c:pt idx="0">
                  <c:v>16</c:v>
                </c:pt>
                <c:pt idx="1">
                  <c:v>1</c:v>
                </c:pt>
                <c:pt idx="2">
                  <c:v>5</c:v>
                </c:pt>
                <c:pt idx="3">
                  <c:v>10</c:v>
                </c:pt>
                <c:pt idx="4">
                  <c:v>5</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1.5936429556474951E-2"/>
          <c:y val="1.4492753623188406E-2"/>
          <c:w val="0.96530205970016458"/>
          <c:h val="4.4336224276313285E-2"/>
        </c:manualLayout>
      </c:layout>
      <c:overlay val="0"/>
    </c:legend>
    <c:plotVisOnly val="1"/>
    <c:dispBlanksAs val="gap"/>
    <c:showDLblsOverMax val="0"/>
  </c:chart>
  <c:txPr>
    <a:bodyPr/>
    <a:lstStyle/>
    <a:p>
      <a:pPr>
        <a:defRPr sz="1050" b="1">
          <a:solidFill>
            <a:schemeClr val="bg1"/>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'[Aircraft_Requests.xlsx]Aircraft Totals'!$B$4</c:f>
              <c:strCache>
                <c:ptCount val="1"/>
                <c:pt idx="0">
                  <c:v>USFS-123</c:v>
                </c:pt>
              </c:strCache>
            </c:strRef>
          </c:tx>
          <c:spPr>
            <a:solidFill>
              <a:schemeClr val="accent3">
                <a:lumMod val="50000"/>
              </a:schemeClr>
            </a:solidFill>
          </c:spPr>
          <c:invertIfNegative val="0"/>
          <c:dLbls>
            <c:showLegendKey val="0"/>
            <c:showVal val="1"/>
            <c:showCatName val="0"/>
            <c:showSerName val="0"/>
            <c:showPercent val="0"/>
            <c:showBubbleSize val="0"/>
            <c:showLeaderLines val="0"/>
          </c:dLbls>
          <c:cat>
            <c:strRef>
              <c:f>'[Aircraft_Requests.xlsx]Aircraft Totals'!$A$5:$A$17,'[Aircraft_Requests.xlsx]Aircraft Totals'!$A$19:$A$20</c:f>
              <c:strCache>
                <c:ptCount val="15"/>
                <c:pt idx="0">
                  <c:v>Air Attack</c:v>
                </c:pt>
                <c:pt idx="1">
                  <c:v>Lead Plane</c:v>
                </c:pt>
                <c:pt idx="2">
                  <c:v>SMKJs</c:v>
                </c:pt>
                <c:pt idx="3">
                  <c:v>Infrared</c:v>
                </c:pt>
                <c:pt idx="4">
                  <c:v>SEATs</c:v>
                </c:pt>
                <c:pt idx="5">
                  <c:v>T1 Air Tanker</c:v>
                </c:pt>
                <c:pt idx="6">
                  <c:v>T2 Air Tanker</c:v>
                </c:pt>
                <c:pt idx="7">
                  <c:v>T1 Helicopter</c:v>
                </c:pt>
                <c:pt idx="8">
                  <c:v>T2 Helicopter</c:v>
                </c:pt>
                <c:pt idx="9">
                  <c:v>T3 Helicopter</c:v>
                </c:pt>
                <c:pt idx="10">
                  <c:v>TFRs</c:v>
                </c:pt>
                <c:pt idx="11">
                  <c:v>Freqs</c:v>
                </c:pt>
                <c:pt idx="12">
                  <c:v>TWR</c:v>
                </c:pt>
                <c:pt idx="13">
                  <c:v>CXs</c:v>
                </c:pt>
                <c:pt idx="14">
                  <c:v>UTFs</c:v>
                </c:pt>
              </c:strCache>
            </c:strRef>
          </c:cat>
          <c:val>
            <c:numRef>
              <c:f>'[Aircraft_Requests.xlsx]Aircraft Totals'!$B$5:$B$17,'[Aircraft_Requests.xlsx]Aircraft Totals'!$B$19:$B$20</c:f>
              <c:numCache>
                <c:formatCode>General</c:formatCode>
                <c:ptCount val="15"/>
                <c:pt idx="0">
                  <c:v>18</c:v>
                </c:pt>
                <c:pt idx="1">
                  <c:v>3</c:v>
                </c:pt>
                <c:pt idx="2">
                  <c:v>4</c:v>
                </c:pt>
                <c:pt idx="3">
                  <c:v>6</c:v>
                </c:pt>
                <c:pt idx="4">
                  <c:v>7</c:v>
                </c:pt>
                <c:pt idx="5">
                  <c:v>6</c:v>
                </c:pt>
                <c:pt idx="6">
                  <c:v>1</c:v>
                </c:pt>
                <c:pt idx="7">
                  <c:v>5</c:v>
                </c:pt>
                <c:pt idx="8">
                  <c:v>5</c:v>
                </c:pt>
                <c:pt idx="9">
                  <c:v>19</c:v>
                </c:pt>
                <c:pt idx="10">
                  <c:v>7</c:v>
                </c:pt>
                <c:pt idx="11">
                  <c:v>9</c:v>
                </c:pt>
                <c:pt idx="12">
                  <c:v>0</c:v>
                </c:pt>
                <c:pt idx="13">
                  <c:v>27</c:v>
                </c:pt>
                <c:pt idx="14">
                  <c:v>6</c:v>
                </c:pt>
              </c:numCache>
            </c:numRef>
          </c:val>
        </c:ser>
        <c:ser>
          <c:idx val="1"/>
          <c:order val="1"/>
          <c:tx>
            <c:strRef>
              <c:f>'[Aircraft_Requests.xlsx]Aircraft Totals'!$C$4</c:f>
              <c:strCache>
                <c:ptCount val="1"/>
                <c:pt idx="0">
                  <c:v>BLM-61</c:v>
                </c:pt>
              </c:strCache>
            </c:strRef>
          </c:tx>
          <c:spPr>
            <a:solidFill>
              <a:srgbClr val="FFC000"/>
            </a:solidFill>
          </c:spPr>
          <c:invertIfNegative val="0"/>
          <c:dLbls>
            <c:showLegendKey val="0"/>
            <c:showVal val="1"/>
            <c:showCatName val="0"/>
            <c:showSerName val="0"/>
            <c:showPercent val="0"/>
            <c:showBubbleSize val="0"/>
            <c:showLeaderLines val="0"/>
          </c:dLbls>
          <c:cat>
            <c:strRef>
              <c:f>'[Aircraft_Requests.xlsx]Aircraft Totals'!$A$5:$A$17,'[Aircraft_Requests.xlsx]Aircraft Totals'!$A$19:$A$20</c:f>
              <c:strCache>
                <c:ptCount val="15"/>
                <c:pt idx="0">
                  <c:v>Air Attack</c:v>
                </c:pt>
                <c:pt idx="1">
                  <c:v>Lead Plane</c:v>
                </c:pt>
                <c:pt idx="2">
                  <c:v>SMKJs</c:v>
                </c:pt>
                <c:pt idx="3">
                  <c:v>Infrared</c:v>
                </c:pt>
                <c:pt idx="4">
                  <c:v>SEATs</c:v>
                </c:pt>
                <c:pt idx="5">
                  <c:v>T1 Air Tanker</c:v>
                </c:pt>
                <c:pt idx="6">
                  <c:v>T2 Air Tanker</c:v>
                </c:pt>
                <c:pt idx="7">
                  <c:v>T1 Helicopter</c:v>
                </c:pt>
                <c:pt idx="8">
                  <c:v>T2 Helicopter</c:v>
                </c:pt>
                <c:pt idx="9">
                  <c:v>T3 Helicopter</c:v>
                </c:pt>
                <c:pt idx="10">
                  <c:v>TFRs</c:v>
                </c:pt>
                <c:pt idx="11">
                  <c:v>Freqs</c:v>
                </c:pt>
                <c:pt idx="12">
                  <c:v>TWR</c:v>
                </c:pt>
                <c:pt idx="13">
                  <c:v>CXs</c:v>
                </c:pt>
                <c:pt idx="14">
                  <c:v>UTFs</c:v>
                </c:pt>
              </c:strCache>
            </c:strRef>
          </c:cat>
          <c:val>
            <c:numRef>
              <c:f>'[Aircraft_Requests.xlsx]Aircraft Totals'!$C$5:$C$17,'[Aircraft_Requests.xlsx]Aircraft Totals'!$C$19:$C$20</c:f>
              <c:numCache>
                <c:formatCode>General</c:formatCode>
                <c:ptCount val="15"/>
                <c:pt idx="0">
                  <c:v>9</c:v>
                </c:pt>
                <c:pt idx="1">
                  <c:v>3</c:v>
                </c:pt>
                <c:pt idx="2">
                  <c:v>1</c:v>
                </c:pt>
                <c:pt idx="3">
                  <c:v>4</c:v>
                </c:pt>
                <c:pt idx="4">
                  <c:v>5</c:v>
                </c:pt>
                <c:pt idx="5">
                  <c:v>2</c:v>
                </c:pt>
                <c:pt idx="6">
                  <c:v>4</c:v>
                </c:pt>
                <c:pt idx="7">
                  <c:v>5</c:v>
                </c:pt>
                <c:pt idx="8">
                  <c:v>1</c:v>
                </c:pt>
                <c:pt idx="9">
                  <c:v>6</c:v>
                </c:pt>
                <c:pt idx="10">
                  <c:v>2</c:v>
                </c:pt>
                <c:pt idx="11">
                  <c:v>6</c:v>
                </c:pt>
                <c:pt idx="12">
                  <c:v>1</c:v>
                </c:pt>
                <c:pt idx="13">
                  <c:v>5</c:v>
                </c:pt>
                <c:pt idx="14">
                  <c:v>7</c:v>
                </c:pt>
              </c:numCache>
            </c:numRef>
          </c:val>
        </c:ser>
        <c:ser>
          <c:idx val="2"/>
          <c:order val="2"/>
          <c:tx>
            <c:strRef>
              <c:f>'[Aircraft_Requests.xlsx]Aircraft Totals'!$D$4</c:f>
              <c:strCache>
                <c:ptCount val="1"/>
                <c:pt idx="0">
                  <c:v>CNTY-119</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'[Aircraft_Requests.xlsx]Aircraft Totals'!$A$5:$A$17,'[Aircraft_Requests.xlsx]Aircraft Totals'!$A$19:$A$20</c:f>
              <c:strCache>
                <c:ptCount val="15"/>
                <c:pt idx="0">
                  <c:v>Air Attack</c:v>
                </c:pt>
                <c:pt idx="1">
                  <c:v>Lead Plane</c:v>
                </c:pt>
                <c:pt idx="2">
                  <c:v>SMKJs</c:v>
                </c:pt>
                <c:pt idx="3">
                  <c:v>Infrared</c:v>
                </c:pt>
                <c:pt idx="4">
                  <c:v>SEATs</c:v>
                </c:pt>
                <c:pt idx="5">
                  <c:v>T1 Air Tanker</c:v>
                </c:pt>
                <c:pt idx="6">
                  <c:v>T2 Air Tanker</c:v>
                </c:pt>
                <c:pt idx="7">
                  <c:v>T1 Helicopter</c:v>
                </c:pt>
                <c:pt idx="8">
                  <c:v>T2 Helicopter</c:v>
                </c:pt>
                <c:pt idx="9">
                  <c:v>T3 Helicopter</c:v>
                </c:pt>
                <c:pt idx="10">
                  <c:v>TFRs</c:v>
                </c:pt>
                <c:pt idx="11">
                  <c:v>Freqs</c:v>
                </c:pt>
                <c:pt idx="12">
                  <c:v>TWR</c:v>
                </c:pt>
                <c:pt idx="13">
                  <c:v>CXs</c:v>
                </c:pt>
                <c:pt idx="14">
                  <c:v>UTFs</c:v>
                </c:pt>
              </c:strCache>
            </c:strRef>
          </c:cat>
          <c:val>
            <c:numRef>
              <c:f>'[Aircraft_Requests.xlsx]Aircraft Totals'!$D$5:$D$17,'[Aircraft_Requests.xlsx]Aircraft Totals'!$D$19:$D$20</c:f>
              <c:numCache>
                <c:formatCode>General</c:formatCode>
                <c:ptCount val="15"/>
                <c:pt idx="0">
                  <c:v>11</c:v>
                </c:pt>
                <c:pt idx="1">
                  <c:v>7</c:v>
                </c:pt>
                <c:pt idx="2">
                  <c:v>4</c:v>
                </c:pt>
                <c:pt idx="3">
                  <c:v>13</c:v>
                </c:pt>
                <c:pt idx="4">
                  <c:v>3</c:v>
                </c:pt>
                <c:pt idx="5">
                  <c:v>15</c:v>
                </c:pt>
                <c:pt idx="6">
                  <c:v>11</c:v>
                </c:pt>
                <c:pt idx="7">
                  <c:v>8</c:v>
                </c:pt>
                <c:pt idx="8">
                  <c:v>2</c:v>
                </c:pt>
                <c:pt idx="9">
                  <c:v>6</c:v>
                </c:pt>
                <c:pt idx="10">
                  <c:v>6</c:v>
                </c:pt>
                <c:pt idx="11">
                  <c:v>12</c:v>
                </c:pt>
                <c:pt idx="12">
                  <c:v>0</c:v>
                </c:pt>
                <c:pt idx="13">
                  <c:v>17</c:v>
                </c:pt>
                <c:pt idx="14">
                  <c:v>4</c:v>
                </c:pt>
              </c:numCache>
            </c:numRef>
          </c:val>
        </c:ser>
        <c:ser>
          <c:idx val="3"/>
          <c:order val="3"/>
          <c:tx>
            <c:strRef>
              <c:f>'[Aircraft_Requests.xlsx]Aircraft Totals'!$E$4</c:f>
              <c:strCache>
                <c:ptCount val="1"/>
                <c:pt idx="0">
                  <c:v>DDQ-1</c:v>
                </c:pt>
              </c:strCache>
            </c:strRef>
          </c:tx>
          <c:spPr>
            <a:solidFill>
              <a:schemeClr val="bg2">
                <a:lumMod val="25000"/>
              </a:schemeClr>
            </a:solidFill>
          </c:spPr>
          <c:invertIfNegative val="0"/>
          <c:dLbls>
            <c:showLegendKey val="0"/>
            <c:showVal val="1"/>
            <c:showCatName val="0"/>
            <c:showSerName val="0"/>
            <c:showPercent val="0"/>
            <c:showBubbleSize val="0"/>
            <c:showLeaderLines val="0"/>
          </c:dLbls>
          <c:cat>
            <c:strRef>
              <c:f>'[Aircraft_Requests.xlsx]Aircraft Totals'!$A$5:$A$17,'[Aircraft_Requests.xlsx]Aircraft Totals'!$A$19:$A$20</c:f>
              <c:strCache>
                <c:ptCount val="15"/>
                <c:pt idx="0">
                  <c:v>Air Attack</c:v>
                </c:pt>
                <c:pt idx="1">
                  <c:v>Lead Plane</c:v>
                </c:pt>
                <c:pt idx="2">
                  <c:v>SMKJs</c:v>
                </c:pt>
                <c:pt idx="3">
                  <c:v>Infrared</c:v>
                </c:pt>
                <c:pt idx="4">
                  <c:v>SEATs</c:v>
                </c:pt>
                <c:pt idx="5">
                  <c:v>T1 Air Tanker</c:v>
                </c:pt>
                <c:pt idx="6">
                  <c:v>T2 Air Tanker</c:v>
                </c:pt>
                <c:pt idx="7">
                  <c:v>T1 Helicopter</c:v>
                </c:pt>
                <c:pt idx="8">
                  <c:v>T2 Helicopter</c:v>
                </c:pt>
                <c:pt idx="9">
                  <c:v>T3 Helicopter</c:v>
                </c:pt>
                <c:pt idx="10">
                  <c:v>TFRs</c:v>
                </c:pt>
                <c:pt idx="11">
                  <c:v>Freqs</c:v>
                </c:pt>
                <c:pt idx="12">
                  <c:v>TWR</c:v>
                </c:pt>
                <c:pt idx="13">
                  <c:v>CXs</c:v>
                </c:pt>
                <c:pt idx="14">
                  <c:v>UTFs</c:v>
                </c:pt>
              </c:strCache>
            </c:strRef>
          </c:cat>
          <c:val>
            <c:numRef>
              <c:f>'[Aircraft_Requests.xlsx]Aircraft Totals'!$E$5:$E$17,'[Aircraft_Requests.xlsx]Aircraft Totals'!$E$19:$E$20</c:f>
              <c:numCache>
                <c:formatCode>General</c:formatCode>
                <c:ptCount val="15"/>
                <c:pt idx="9">
                  <c:v>1</c:v>
                </c:pt>
              </c:numCache>
            </c:numRef>
          </c:val>
        </c:ser>
        <c:dLbls>
          <c:showLegendKey val="0"/>
          <c:showVal val="0"/>
          <c:showCatName val="0"/>
          <c:showSerName val="0"/>
          <c:showPercent val="0"/>
          <c:showBubbleSize val="0"/>
        </c:dLbls>
        <c:gapWidth val="150"/>
        <c:axId val="132773376"/>
        <c:axId val="132774912"/>
      </c:barChart>
      <c:catAx>
        <c:axId val="132773376"/>
        <c:scaling>
          <c:orientation val="minMax"/>
        </c:scaling>
        <c:delete val="0"/>
        <c:axPos val="b"/>
        <c:majorTickMark val="none"/>
        <c:minorTickMark val="none"/>
        <c:tickLblPos val="nextTo"/>
        <c:crossAx val="132774912"/>
        <c:crosses val="autoZero"/>
        <c:auto val="1"/>
        <c:lblAlgn val="ctr"/>
        <c:lblOffset val="100"/>
        <c:noMultiLvlLbl val="0"/>
      </c:catAx>
      <c:valAx>
        <c:axId val="132774912"/>
        <c:scaling>
          <c:orientation val="minMax"/>
        </c:scaling>
        <c:delete val="0"/>
        <c:axPos val="l"/>
        <c:majorGridlines/>
        <c:numFmt formatCode="General" sourceLinked="1"/>
        <c:majorTickMark val="none"/>
        <c:minorTickMark val="none"/>
        <c:tickLblPos val="nextTo"/>
        <c:crossAx val="132773376"/>
        <c:crosses val="autoZero"/>
        <c:crossBetween val="between"/>
      </c:valAx>
    </c:plotArea>
    <c:legend>
      <c:legendPos val="t"/>
      <c:layout>
        <c:manualLayout>
          <c:xMode val="edge"/>
          <c:yMode val="edge"/>
          <c:x val="2.3460465879265091E-2"/>
          <c:y val="6.5263580772755353E-3"/>
          <c:w val="0.92807890419947503"/>
          <c:h val="5.9753526752005681E-2"/>
        </c:manualLayout>
      </c:layout>
      <c:overlay val="0"/>
      <c:txPr>
        <a:bodyPr/>
        <a:lstStyle/>
        <a:p>
          <a:pPr>
            <a:defRPr sz="11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'[Aircraft_Requests.xlsx]Aircraft Totals'!$B$51</c:f>
              <c:strCache>
                <c:ptCount val="1"/>
                <c:pt idx="0">
                  <c:v>IN ZONE</c:v>
                </c:pt>
              </c:strCache>
            </c:strRef>
          </c:tx>
          <c:dPt>
            <c:idx val="0"/>
            <c:bubble3D val="0"/>
            <c:spPr>
              <a:solidFill>
                <a:schemeClr val="accent3">
                  <a:lumMod val="50000"/>
                </a:schemeClr>
              </a:solidFill>
            </c:spPr>
          </c:dPt>
          <c:dPt>
            <c:idx val="1"/>
            <c:bubble3D val="0"/>
            <c:spPr>
              <a:solidFill>
                <a:srgbClr val="FFC000"/>
              </a:solidFill>
            </c:spPr>
          </c:dPt>
          <c:dPt>
            <c:idx val="2"/>
            <c:bubble3D val="0"/>
            <c:spPr>
              <a:solidFill>
                <a:schemeClr val="accent1">
                  <a:lumMod val="75000"/>
                </a:schemeClr>
              </a:solidFill>
            </c:spPr>
          </c:dPt>
          <c:dPt>
            <c:idx val="3"/>
            <c:bubble3D val="0"/>
            <c:spPr>
              <a:solidFill>
                <a:schemeClr val="bg2">
                  <a:lumMod val="25000"/>
                </a:schemeClr>
              </a:solidFill>
            </c:spPr>
          </c:dPt>
          <c:dLbls>
            <c:dLbl>
              <c:idx val="0"/>
              <c:layout>
                <c:manualLayout>
                  <c:x val="1.2597003499562555E-2"/>
                  <c:y val="-4.9008092738407699E-2"/>
                </c:manualLayout>
              </c:layout>
              <c:showLegendKey val="0"/>
              <c:showVal val="1"/>
              <c:showCatName val="0"/>
              <c:showSerName val="0"/>
              <c:showPercent val="0"/>
              <c:showBubbleSize val="0"/>
            </c:dLbl>
            <c:dLbl>
              <c:idx val="1"/>
              <c:layout>
                <c:manualLayout>
                  <c:x val="9.1182086614173222E-2"/>
                  <c:y val="-1.0592373869932925E-2"/>
                </c:manualLayout>
              </c:layout>
              <c:showLegendKey val="0"/>
              <c:showVal val="1"/>
              <c:showCatName val="0"/>
              <c:showSerName val="0"/>
              <c:showPercent val="0"/>
              <c:showBubbleSize val="0"/>
            </c:dLbl>
            <c:dLbl>
              <c:idx val="2"/>
              <c:layout>
                <c:manualLayout>
                  <c:x val="6.4465223097112858E-3"/>
                  <c:y val="-5.0676946631671042E-2"/>
                </c:manualLayout>
              </c:layout>
              <c:showLegendKey val="0"/>
              <c:showVal val="1"/>
              <c:showCatName val="0"/>
              <c:showSerName val="0"/>
              <c:showPercent val="0"/>
              <c:showBubbleSize val="0"/>
            </c:dLbl>
            <c:dLbl>
              <c:idx val="3"/>
              <c:layout>
                <c:manualLayout>
                  <c:x val="3.8041338582677164E-2"/>
                  <c:y val="-3.6508457276173811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'[Aircraft_Requests.xlsx]Aircraft Totals'!$A$52:$A$55</c:f>
              <c:strCache>
                <c:ptCount val="4"/>
                <c:pt idx="0">
                  <c:v>USFS-123</c:v>
                </c:pt>
                <c:pt idx="1">
                  <c:v>BLM-61</c:v>
                </c:pt>
                <c:pt idx="2">
                  <c:v>CNTY-119</c:v>
                </c:pt>
                <c:pt idx="3">
                  <c:v>DDQ-1</c:v>
                </c:pt>
              </c:strCache>
            </c:strRef>
          </c:cat>
          <c:val>
            <c:numRef>
              <c:f>'[Aircraft_Requests.xlsx]Aircraft Totals'!$B$52:$B$55</c:f>
              <c:numCache>
                <c:formatCode>General</c:formatCode>
                <c:ptCount val="4"/>
                <c:pt idx="0">
                  <c:v>123</c:v>
                </c:pt>
                <c:pt idx="1">
                  <c:v>61</c:v>
                </c:pt>
                <c:pt idx="2">
                  <c:v>119</c:v>
                </c:pt>
                <c:pt idx="3">
                  <c:v>1</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3.2410253153839622E-2"/>
          <c:y val="1.4492753623188406E-2"/>
          <c:w val="0.93249110998221996"/>
          <c:h val="4.5149111795808133E-2"/>
        </c:manualLayout>
      </c:layout>
      <c:overlay val="0"/>
      <c:txPr>
        <a:bodyPr/>
        <a:lstStyle/>
        <a:p>
          <a:pPr>
            <a:defRPr sz="11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lumMod val="75000"/>
              </a:schemeClr>
            </a:solidFill>
          </c:spPr>
          <c:invertIfNegative val="0"/>
          <c:dLbls>
            <c:showLegendKey val="0"/>
            <c:showVal val="1"/>
            <c:showCatName val="0"/>
            <c:showSerName val="0"/>
            <c:showPercent val="0"/>
            <c:showBubbleSize val="0"/>
            <c:showLeaderLines val="0"/>
          </c:dLbls>
          <c:cat>
            <c:strRef>
              <c:f>'[WildCADIncidents.xlsx]WildCAD Totals'!$F$93,'[WildCADIncidents.xlsx]WildCAD Totals'!$F$95:$F$100,'[WildCADIncidents.xlsx]WildCAD Totals'!$F$104:$F$109,'[WildCADIncidents.xlsx]WildCAD Totals'!$F$112:$F$117,'[WildCADIncidents.xlsx]WildCAD Totals'!$F$119:$F$121</c:f>
              <c:strCache>
                <c:ptCount val="22"/>
                <c:pt idx="0">
                  <c:v>Alamosa Cnty</c:v>
                </c:pt>
                <c:pt idx="1">
                  <c:v>Baca Cnty</c:v>
                </c:pt>
                <c:pt idx="2">
                  <c:v>Bent Cnty</c:v>
                </c:pt>
                <c:pt idx="3">
                  <c:v>Chaffee Cnty</c:v>
                </c:pt>
                <c:pt idx="4">
                  <c:v>Conejos Cnty</c:v>
                </c:pt>
                <c:pt idx="5">
                  <c:v>Costilla Cnty</c:v>
                </c:pt>
                <c:pt idx="6">
                  <c:v>Custer Cnty</c:v>
                </c:pt>
                <c:pt idx="7">
                  <c:v>Douglas Cnty</c:v>
                </c:pt>
                <c:pt idx="8">
                  <c:v>Elbert Cnty</c:v>
                </c:pt>
                <c:pt idx="9">
                  <c:v>El Paso Cnty</c:v>
                </c:pt>
                <c:pt idx="10">
                  <c:v>Fremont Cnty</c:v>
                </c:pt>
                <c:pt idx="11">
                  <c:v>Huerfano Cnty</c:v>
                </c:pt>
                <c:pt idx="12">
                  <c:v>Jefferson Cnty</c:v>
                </c:pt>
                <c:pt idx="13">
                  <c:v>Lake Cnty</c:v>
                </c:pt>
                <c:pt idx="14">
                  <c:v>Las Animas Cnty</c:v>
                </c:pt>
                <c:pt idx="15">
                  <c:v>Mineral Cnty</c:v>
                </c:pt>
                <c:pt idx="16">
                  <c:v>Otero Cnty</c:v>
                </c:pt>
                <c:pt idx="17">
                  <c:v>Park Cnty</c:v>
                </c:pt>
                <c:pt idx="18">
                  <c:v>Pueblo Cnty</c:v>
                </c:pt>
                <c:pt idx="19">
                  <c:v>Rio Grande Cnty</c:v>
                </c:pt>
                <c:pt idx="20">
                  <c:v>Saguache Cnty</c:v>
                </c:pt>
                <c:pt idx="21">
                  <c:v>Teller Cnty</c:v>
                </c:pt>
              </c:strCache>
            </c:strRef>
          </c:cat>
          <c:val>
            <c:numRef>
              <c:f>'[WildCADIncidents.xlsx]WildCAD Totals'!$G$93,'[WildCADIncidents.xlsx]WildCAD Totals'!$G$95:$G$100,'[WildCADIncidents.xlsx]WildCAD Totals'!$G$104:$G$109,'[WildCADIncidents.xlsx]WildCAD Totals'!$G$112:$G$117,'[WildCADIncidents.xlsx]WildCAD Totals'!$G$119:$G$121</c:f>
              <c:numCache>
                <c:formatCode>General</c:formatCode>
                <c:ptCount val="22"/>
                <c:pt idx="0">
                  <c:v>2</c:v>
                </c:pt>
                <c:pt idx="1">
                  <c:v>2</c:v>
                </c:pt>
                <c:pt idx="2">
                  <c:v>2</c:v>
                </c:pt>
                <c:pt idx="3">
                  <c:v>11</c:v>
                </c:pt>
                <c:pt idx="4">
                  <c:v>1</c:v>
                </c:pt>
                <c:pt idx="5">
                  <c:v>4</c:v>
                </c:pt>
                <c:pt idx="6">
                  <c:v>8</c:v>
                </c:pt>
                <c:pt idx="7">
                  <c:v>7</c:v>
                </c:pt>
                <c:pt idx="8">
                  <c:v>1</c:v>
                </c:pt>
                <c:pt idx="9">
                  <c:v>62</c:v>
                </c:pt>
                <c:pt idx="10">
                  <c:v>17</c:v>
                </c:pt>
                <c:pt idx="11">
                  <c:v>8</c:v>
                </c:pt>
                <c:pt idx="12">
                  <c:v>20</c:v>
                </c:pt>
                <c:pt idx="13">
                  <c:v>3</c:v>
                </c:pt>
                <c:pt idx="14">
                  <c:v>9</c:v>
                </c:pt>
                <c:pt idx="15">
                  <c:v>2</c:v>
                </c:pt>
                <c:pt idx="16">
                  <c:v>1</c:v>
                </c:pt>
                <c:pt idx="17">
                  <c:v>22</c:v>
                </c:pt>
                <c:pt idx="18">
                  <c:v>13</c:v>
                </c:pt>
                <c:pt idx="19">
                  <c:v>1</c:v>
                </c:pt>
                <c:pt idx="20">
                  <c:v>5</c:v>
                </c:pt>
                <c:pt idx="21">
                  <c:v>30</c:v>
                </c:pt>
              </c:numCache>
            </c:numRef>
          </c:val>
        </c:ser>
        <c:dLbls>
          <c:showLegendKey val="0"/>
          <c:showVal val="0"/>
          <c:showCatName val="0"/>
          <c:showSerName val="0"/>
          <c:showPercent val="0"/>
          <c:showBubbleSize val="0"/>
        </c:dLbls>
        <c:gapWidth val="150"/>
        <c:axId val="131784704"/>
        <c:axId val="131786240"/>
      </c:barChart>
      <c:catAx>
        <c:axId val="131784704"/>
        <c:scaling>
          <c:orientation val="minMax"/>
        </c:scaling>
        <c:delete val="0"/>
        <c:axPos val="b"/>
        <c:majorTickMark val="none"/>
        <c:minorTickMark val="none"/>
        <c:tickLblPos val="nextTo"/>
        <c:crossAx val="131786240"/>
        <c:crosses val="autoZero"/>
        <c:auto val="1"/>
        <c:lblAlgn val="ctr"/>
        <c:lblOffset val="100"/>
        <c:noMultiLvlLbl val="0"/>
      </c:catAx>
      <c:valAx>
        <c:axId val="131786240"/>
        <c:scaling>
          <c:logBase val="10"/>
          <c:orientation val="minMax"/>
          <c:max val="70"/>
          <c:min val="1"/>
        </c:scaling>
        <c:delete val="0"/>
        <c:axPos val="l"/>
        <c:majorGridlines/>
        <c:numFmt formatCode="General" sourceLinked="1"/>
        <c:majorTickMark val="none"/>
        <c:minorTickMark val="none"/>
        <c:tickLblPos val="nextTo"/>
        <c:crossAx val="131784704"/>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'[Aircraft_Requests.xlsx]Aircraft Totals'!$B$57</c:f>
              <c:strCache>
                <c:ptCount val="1"/>
                <c:pt idx="0">
                  <c:v>OUT ZONE</c:v>
                </c:pt>
              </c:strCache>
            </c:strRef>
          </c:tx>
          <c:dPt>
            <c:idx val="0"/>
            <c:bubble3D val="0"/>
            <c:spPr>
              <a:solidFill>
                <a:schemeClr val="accent3">
                  <a:lumMod val="50000"/>
                </a:schemeClr>
              </a:solidFill>
            </c:spPr>
          </c:dPt>
          <c:dPt>
            <c:idx val="1"/>
            <c:bubble3D val="0"/>
            <c:spPr>
              <a:solidFill>
                <a:srgbClr val="FFC000"/>
              </a:solidFill>
            </c:spPr>
          </c:dPt>
          <c:dPt>
            <c:idx val="2"/>
            <c:bubble3D val="0"/>
            <c:spPr>
              <a:solidFill>
                <a:schemeClr val="accent1">
                  <a:lumMod val="75000"/>
                </a:schemeClr>
              </a:solidFill>
            </c:spPr>
          </c:dPt>
          <c:dPt>
            <c:idx val="3"/>
            <c:bubble3D val="0"/>
            <c:spPr>
              <a:solidFill>
                <a:schemeClr val="bg2">
                  <a:lumMod val="50000"/>
                </a:schemeClr>
              </a:solidFill>
            </c:spPr>
          </c:dPt>
          <c:dLbls>
            <c:dLbl>
              <c:idx val="0"/>
              <c:layout>
                <c:manualLayout>
                  <c:x val="2.5276684164479441E-2"/>
                  <c:y val="-8.0267570720326628E-2"/>
                </c:manualLayout>
              </c:layout>
              <c:showLegendKey val="0"/>
              <c:showVal val="1"/>
              <c:showCatName val="0"/>
              <c:showSerName val="0"/>
              <c:showPercent val="0"/>
              <c:showBubbleSize val="0"/>
            </c:dLbl>
            <c:dLbl>
              <c:idx val="1"/>
              <c:layout>
                <c:manualLayout>
                  <c:x val="-1.2621828521434821E-2"/>
                  <c:y val="4.9549431321084865E-2"/>
                </c:manualLayout>
              </c:layout>
              <c:showLegendKey val="0"/>
              <c:showVal val="1"/>
              <c:showCatName val="0"/>
              <c:showSerName val="0"/>
              <c:showPercent val="0"/>
              <c:showBubbleSize val="0"/>
            </c:dLbl>
            <c:dLbl>
              <c:idx val="2"/>
              <c:layout>
                <c:manualLayout>
                  <c:x val="-3.2894028871391076E-2"/>
                  <c:y val="1.4524278215223098E-2"/>
                </c:manualLayout>
              </c:layout>
              <c:showLegendKey val="0"/>
              <c:showVal val="1"/>
              <c:showCatName val="0"/>
              <c:showSerName val="0"/>
              <c:showPercent val="0"/>
              <c:showBubbleSize val="0"/>
            </c:dLbl>
            <c:dLbl>
              <c:idx val="3"/>
              <c:layout>
                <c:manualLayout>
                  <c:x val="4.9004593175853019E-2"/>
                  <c:y val="-8.4973753280839903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'[Aircraft_Requests.xlsx]Aircraft Totals'!$A$58:$A$61</c:f>
              <c:strCache>
                <c:ptCount val="4"/>
                <c:pt idx="0">
                  <c:v>USFS-22</c:v>
                </c:pt>
                <c:pt idx="1">
                  <c:v>BLM-13</c:v>
                </c:pt>
                <c:pt idx="2">
                  <c:v>CNTY-2</c:v>
                </c:pt>
                <c:pt idx="3">
                  <c:v>NPS-2</c:v>
                </c:pt>
              </c:strCache>
            </c:strRef>
          </c:cat>
          <c:val>
            <c:numRef>
              <c:f>'[Aircraft_Requests.xlsx]Aircraft Totals'!$B$58:$B$61</c:f>
              <c:numCache>
                <c:formatCode>General</c:formatCode>
                <c:ptCount val="4"/>
                <c:pt idx="0">
                  <c:v>22</c:v>
                </c:pt>
                <c:pt idx="1">
                  <c:v>13</c:v>
                </c:pt>
                <c:pt idx="2">
                  <c:v>2</c:v>
                </c:pt>
                <c:pt idx="3">
                  <c:v>2</c:v>
                </c:pt>
              </c:numCache>
            </c:numRef>
          </c:val>
        </c:ser>
        <c:dLbls>
          <c:showLegendKey val="0"/>
          <c:showVal val="0"/>
          <c:showCatName val="0"/>
          <c:showSerName val="0"/>
          <c:showPercent val="0"/>
          <c:showBubbleSize val="0"/>
          <c:showLeaderLines val="1"/>
        </c:dLbls>
        <c:firstSliceAng val="0"/>
      </c:pieChart>
    </c:plotArea>
    <c:legend>
      <c:legendPos val="t"/>
      <c:layout>
        <c:manualLayout>
          <c:xMode val="edge"/>
          <c:yMode val="edge"/>
          <c:x val="1.7826771653543318E-2"/>
          <c:y val="1.3513513513513514E-2"/>
          <c:w val="0.98101312335958002"/>
          <c:h val="4.2098496133929207E-2"/>
        </c:manualLayout>
      </c:layout>
      <c:overlay val="0"/>
      <c:txPr>
        <a:bodyPr/>
        <a:lstStyle/>
        <a:p>
          <a:pPr>
            <a:defRPr sz="11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'[Aircraft_Requests.xlsx]Aircraft Totals'!$B$25</c:f>
              <c:strCache>
                <c:ptCount val="1"/>
                <c:pt idx="0">
                  <c:v>USFS-22</c:v>
                </c:pt>
              </c:strCache>
            </c:strRef>
          </c:tx>
          <c:spPr>
            <a:solidFill>
              <a:schemeClr val="accent3">
                <a:lumMod val="50000"/>
              </a:schemeClr>
            </a:solidFill>
          </c:spPr>
          <c:invertIfNegative val="0"/>
          <c:dLbls>
            <c:showLegendKey val="0"/>
            <c:showVal val="1"/>
            <c:showCatName val="0"/>
            <c:showSerName val="0"/>
            <c:showPercent val="0"/>
            <c:showBubbleSize val="0"/>
            <c:showLeaderLines val="0"/>
          </c:dLbls>
          <c:cat>
            <c:strRef>
              <c:f>'[Aircraft_Requests.xlsx]Aircraft Totals'!$A$26:$A$36</c:f>
              <c:strCache>
                <c:ptCount val="11"/>
                <c:pt idx="0">
                  <c:v>Air Attack</c:v>
                </c:pt>
                <c:pt idx="1">
                  <c:v>Lead Plane</c:v>
                </c:pt>
                <c:pt idx="2">
                  <c:v>SMKJs</c:v>
                </c:pt>
                <c:pt idx="3">
                  <c:v>SEATs</c:v>
                </c:pt>
                <c:pt idx="4">
                  <c:v>T1 Air Tanker</c:v>
                </c:pt>
                <c:pt idx="5">
                  <c:v>T2 Air Tanker</c:v>
                </c:pt>
                <c:pt idx="6">
                  <c:v>T1 Helicopter</c:v>
                </c:pt>
                <c:pt idx="7">
                  <c:v>T2 Helicopter</c:v>
                </c:pt>
                <c:pt idx="8">
                  <c:v>T3 Helicopter</c:v>
                </c:pt>
                <c:pt idx="9">
                  <c:v>CXs</c:v>
                </c:pt>
                <c:pt idx="10">
                  <c:v>UTFs</c:v>
                </c:pt>
              </c:strCache>
            </c:strRef>
          </c:cat>
          <c:val>
            <c:numRef>
              <c:f>'[Aircraft_Requests.xlsx]Aircraft Totals'!$B$26:$B$36</c:f>
              <c:numCache>
                <c:formatCode>General</c:formatCode>
                <c:ptCount val="11"/>
                <c:pt idx="0">
                  <c:v>4</c:v>
                </c:pt>
                <c:pt idx="1">
                  <c:v>1</c:v>
                </c:pt>
                <c:pt idx="2">
                  <c:v>0</c:v>
                </c:pt>
                <c:pt idx="3">
                  <c:v>1</c:v>
                </c:pt>
                <c:pt idx="4">
                  <c:v>4</c:v>
                </c:pt>
                <c:pt idx="5">
                  <c:v>0</c:v>
                </c:pt>
                <c:pt idx="6">
                  <c:v>4</c:v>
                </c:pt>
                <c:pt idx="7">
                  <c:v>0</c:v>
                </c:pt>
                <c:pt idx="8">
                  <c:v>6</c:v>
                </c:pt>
                <c:pt idx="9">
                  <c:v>2</c:v>
                </c:pt>
                <c:pt idx="10">
                  <c:v>0</c:v>
                </c:pt>
              </c:numCache>
            </c:numRef>
          </c:val>
        </c:ser>
        <c:ser>
          <c:idx val="1"/>
          <c:order val="1"/>
          <c:tx>
            <c:strRef>
              <c:f>'[Aircraft_Requests.xlsx]Aircraft Totals'!$C$25</c:f>
              <c:strCache>
                <c:ptCount val="1"/>
                <c:pt idx="0">
                  <c:v>BLM-13</c:v>
                </c:pt>
              </c:strCache>
            </c:strRef>
          </c:tx>
          <c:spPr>
            <a:solidFill>
              <a:srgbClr val="FFC000"/>
            </a:solidFill>
          </c:spPr>
          <c:invertIfNegative val="0"/>
          <c:dLbls>
            <c:showLegendKey val="0"/>
            <c:showVal val="1"/>
            <c:showCatName val="0"/>
            <c:showSerName val="0"/>
            <c:showPercent val="0"/>
            <c:showBubbleSize val="0"/>
            <c:showLeaderLines val="0"/>
          </c:dLbls>
          <c:cat>
            <c:strRef>
              <c:f>'[Aircraft_Requests.xlsx]Aircraft Totals'!$A$26:$A$36</c:f>
              <c:strCache>
                <c:ptCount val="11"/>
                <c:pt idx="0">
                  <c:v>Air Attack</c:v>
                </c:pt>
                <c:pt idx="1">
                  <c:v>Lead Plane</c:v>
                </c:pt>
                <c:pt idx="2">
                  <c:v>SMKJs</c:v>
                </c:pt>
                <c:pt idx="3">
                  <c:v>SEATs</c:v>
                </c:pt>
                <c:pt idx="4">
                  <c:v>T1 Air Tanker</c:v>
                </c:pt>
                <c:pt idx="5">
                  <c:v>T2 Air Tanker</c:v>
                </c:pt>
                <c:pt idx="6">
                  <c:v>T1 Helicopter</c:v>
                </c:pt>
                <c:pt idx="7">
                  <c:v>T2 Helicopter</c:v>
                </c:pt>
                <c:pt idx="8">
                  <c:v>T3 Helicopter</c:v>
                </c:pt>
                <c:pt idx="9">
                  <c:v>CXs</c:v>
                </c:pt>
                <c:pt idx="10">
                  <c:v>UTFs</c:v>
                </c:pt>
              </c:strCache>
            </c:strRef>
          </c:cat>
          <c:val>
            <c:numRef>
              <c:f>'[Aircraft_Requests.xlsx]Aircraft Totals'!$C$26:$C$36</c:f>
              <c:numCache>
                <c:formatCode>General</c:formatCode>
                <c:ptCount val="11"/>
                <c:pt idx="0">
                  <c:v>0</c:v>
                </c:pt>
                <c:pt idx="1">
                  <c:v>1</c:v>
                </c:pt>
                <c:pt idx="2">
                  <c:v>0</c:v>
                </c:pt>
                <c:pt idx="3">
                  <c:v>2</c:v>
                </c:pt>
                <c:pt idx="4">
                  <c:v>2</c:v>
                </c:pt>
                <c:pt idx="5">
                  <c:v>2</c:v>
                </c:pt>
                <c:pt idx="6">
                  <c:v>3</c:v>
                </c:pt>
                <c:pt idx="7">
                  <c:v>0</c:v>
                </c:pt>
                <c:pt idx="8">
                  <c:v>2</c:v>
                </c:pt>
                <c:pt idx="9">
                  <c:v>0</c:v>
                </c:pt>
                <c:pt idx="10">
                  <c:v>1</c:v>
                </c:pt>
              </c:numCache>
            </c:numRef>
          </c:val>
        </c:ser>
        <c:ser>
          <c:idx val="2"/>
          <c:order val="2"/>
          <c:tx>
            <c:strRef>
              <c:f>'[Aircraft_Requests.xlsx]Aircraft Totals'!$D$25</c:f>
              <c:strCache>
                <c:ptCount val="1"/>
                <c:pt idx="0">
                  <c:v>CNTY-2</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'[Aircraft_Requests.xlsx]Aircraft Totals'!$A$26:$A$36</c:f>
              <c:strCache>
                <c:ptCount val="11"/>
                <c:pt idx="0">
                  <c:v>Air Attack</c:v>
                </c:pt>
                <c:pt idx="1">
                  <c:v>Lead Plane</c:v>
                </c:pt>
                <c:pt idx="2">
                  <c:v>SMKJs</c:v>
                </c:pt>
                <c:pt idx="3">
                  <c:v>SEATs</c:v>
                </c:pt>
                <c:pt idx="4">
                  <c:v>T1 Air Tanker</c:v>
                </c:pt>
                <c:pt idx="5">
                  <c:v>T2 Air Tanker</c:v>
                </c:pt>
                <c:pt idx="6">
                  <c:v>T1 Helicopter</c:v>
                </c:pt>
                <c:pt idx="7">
                  <c:v>T2 Helicopter</c:v>
                </c:pt>
                <c:pt idx="8">
                  <c:v>T3 Helicopter</c:v>
                </c:pt>
                <c:pt idx="9">
                  <c:v>CXs</c:v>
                </c:pt>
                <c:pt idx="10">
                  <c:v>UTFs</c:v>
                </c:pt>
              </c:strCache>
            </c:strRef>
          </c:cat>
          <c:val>
            <c:numRef>
              <c:f>'[Aircraft_Requests.xlsx]Aircraft Totals'!$D$26:$D$36</c:f>
              <c:numCache>
                <c:formatCode>General</c:formatCode>
                <c:ptCount val="11"/>
                <c:pt idx="0">
                  <c:v>0</c:v>
                </c:pt>
                <c:pt idx="1">
                  <c:v>0</c:v>
                </c:pt>
                <c:pt idx="2">
                  <c:v>0</c:v>
                </c:pt>
                <c:pt idx="3">
                  <c:v>2</c:v>
                </c:pt>
                <c:pt idx="4">
                  <c:v>0</c:v>
                </c:pt>
                <c:pt idx="5">
                  <c:v>0</c:v>
                </c:pt>
                <c:pt idx="6">
                  <c:v>0</c:v>
                </c:pt>
                <c:pt idx="7">
                  <c:v>0</c:v>
                </c:pt>
                <c:pt idx="8">
                  <c:v>0</c:v>
                </c:pt>
                <c:pt idx="9">
                  <c:v>0</c:v>
                </c:pt>
                <c:pt idx="10">
                  <c:v>0</c:v>
                </c:pt>
              </c:numCache>
            </c:numRef>
          </c:val>
        </c:ser>
        <c:ser>
          <c:idx val="3"/>
          <c:order val="3"/>
          <c:tx>
            <c:strRef>
              <c:f>'[Aircraft_Requests.xlsx]Aircraft Totals'!$E$25</c:f>
              <c:strCache>
                <c:ptCount val="1"/>
                <c:pt idx="0">
                  <c:v>NPS-2</c:v>
                </c:pt>
              </c:strCache>
            </c:strRef>
          </c:tx>
          <c:spPr>
            <a:solidFill>
              <a:schemeClr val="bg2">
                <a:lumMod val="50000"/>
              </a:schemeClr>
            </a:solidFill>
          </c:spPr>
          <c:invertIfNegative val="0"/>
          <c:dLbls>
            <c:showLegendKey val="0"/>
            <c:showVal val="1"/>
            <c:showCatName val="0"/>
            <c:showSerName val="0"/>
            <c:showPercent val="0"/>
            <c:showBubbleSize val="0"/>
            <c:showLeaderLines val="0"/>
          </c:dLbls>
          <c:cat>
            <c:strRef>
              <c:f>'[Aircraft_Requests.xlsx]Aircraft Totals'!$A$26:$A$36</c:f>
              <c:strCache>
                <c:ptCount val="11"/>
                <c:pt idx="0">
                  <c:v>Air Attack</c:v>
                </c:pt>
                <c:pt idx="1">
                  <c:v>Lead Plane</c:v>
                </c:pt>
                <c:pt idx="2">
                  <c:v>SMKJs</c:v>
                </c:pt>
                <c:pt idx="3">
                  <c:v>SEATs</c:v>
                </c:pt>
                <c:pt idx="4">
                  <c:v>T1 Air Tanker</c:v>
                </c:pt>
                <c:pt idx="5">
                  <c:v>T2 Air Tanker</c:v>
                </c:pt>
                <c:pt idx="6">
                  <c:v>T1 Helicopter</c:v>
                </c:pt>
                <c:pt idx="7">
                  <c:v>T2 Helicopter</c:v>
                </c:pt>
                <c:pt idx="8">
                  <c:v>T3 Helicopter</c:v>
                </c:pt>
                <c:pt idx="9">
                  <c:v>CXs</c:v>
                </c:pt>
                <c:pt idx="10">
                  <c:v>UTFs</c:v>
                </c:pt>
              </c:strCache>
            </c:strRef>
          </c:cat>
          <c:val>
            <c:numRef>
              <c:f>'[Aircraft_Requests.xlsx]Aircraft Totals'!$E$26:$E$36</c:f>
              <c:numCache>
                <c:formatCode>General</c:formatCode>
                <c:ptCount val="11"/>
                <c:pt idx="0">
                  <c:v>0</c:v>
                </c:pt>
                <c:pt idx="1">
                  <c:v>0</c:v>
                </c:pt>
                <c:pt idx="2">
                  <c:v>1</c:v>
                </c:pt>
                <c:pt idx="3">
                  <c:v>0</c:v>
                </c:pt>
                <c:pt idx="4">
                  <c:v>0</c:v>
                </c:pt>
                <c:pt idx="5">
                  <c:v>0</c:v>
                </c:pt>
                <c:pt idx="6">
                  <c:v>0</c:v>
                </c:pt>
                <c:pt idx="7">
                  <c:v>0</c:v>
                </c:pt>
                <c:pt idx="8">
                  <c:v>1</c:v>
                </c:pt>
                <c:pt idx="9">
                  <c:v>0</c:v>
                </c:pt>
                <c:pt idx="10">
                  <c:v>0</c:v>
                </c:pt>
              </c:numCache>
            </c:numRef>
          </c:val>
        </c:ser>
        <c:dLbls>
          <c:showLegendKey val="0"/>
          <c:showVal val="0"/>
          <c:showCatName val="0"/>
          <c:showSerName val="0"/>
          <c:showPercent val="0"/>
          <c:showBubbleSize val="0"/>
        </c:dLbls>
        <c:gapWidth val="150"/>
        <c:axId val="133176704"/>
        <c:axId val="133182592"/>
      </c:barChart>
      <c:catAx>
        <c:axId val="133176704"/>
        <c:scaling>
          <c:orientation val="minMax"/>
        </c:scaling>
        <c:delete val="0"/>
        <c:axPos val="b"/>
        <c:majorTickMark val="none"/>
        <c:minorTickMark val="none"/>
        <c:tickLblPos val="nextTo"/>
        <c:crossAx val="133182592"/>
        <c:crosses val="autoZero"/>
        <c:auto val="1"/>
        <c:lblAlgn val="ctr"/>
        <c:lblOffset val="100"/>
        <c:noMultiLvlLbl val="0"/>
      </c:catAx>
      <c:valAx>
        <c:axId val="133182592"/>
        <c:scaling>
          <c:orientation val="minMax"/>
        </c:scaling>
        <c:delete val="0"/>
        <c:axPos val="l"/>
        <c:majorGridlines/>
        <c:numFmt formatCode="General" sourceLinked="1"/>
        <c:majorTickMark val="none"/>
        <c:minorTickMark val="none"/>
        <c:tickLblPos val="nextTo"/>
        <c:crossAx val="133176704"/>
        <c:crosses val="autoZero"/>
        <c:crossBetween val="between"/>
      </c:valAx>
    </c:plotArea>
    <c:legend>
      <c:legendPos val="t"/>
      <c:layout>
        <c:manualLayout>
          <c:xMode val="edge"/>
          <c:yMode val="edge"/>
          <c:x val="2.9797109994636004E-2"/>
          <c:y val="1.1064765911512913E-2"/>
          <c:w val="0.93416536661466454"/>
          <c:h val="6.7253968342288209E-2"/>
        </c:manualLayout>
      </c:layout>
      <c:overlay val="0"/>
      <c:txPr>
        <a:bodyPr/>
        <a:lstStyle/>
        <a:p>
          <a:pPr>
            <a:defRPr sz="11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'[TankerBase Totals.xlsx]Tankerbases'!$D$2</c:f>
              <c:strCache>
                <c:ptCount val="1"/>
                <c:pt idx="0">
                  <c:v>Water (gal.): 11,382</c:v>
                </c:pt>
              </c:strCache>
            </c:strRef>
          </c:tx>
          <c:spPr>
            <a:solidFill>
              <a:srgbClr val="6585CF">
                <a:lumMod val="75000"/>
              </a:srgbClr>
            </a:solidFill>
          </c:spPr>
          <c:invertIfNegative val="0"/>
          <c:dLbls>
            <c:showLegendKey val="0"/>
            <c:showVal val="1"/>
            <c:showCatName val="0"/>
            <c:showSerName val="0"/>
            <c:showPercent val="0"/>
            <c:showBubbleSize val="0"/>
            <c:showLeaderLines val="0"/>
          </c:dLbls>
          <c:cat>
            <c:strRef>
              <c:f>'[TankerBase Totals.xlsx]Tankerbases'!$A$3:$C$4</c:f>
              <c:strCache>
                <c:ptCount val="2"/>
                <c:pt idx="0">
                  <c:v>Fremont County SEAT base (1V6)</c:v>
                </c:pt>
                <c:pt idx="1">
                  <c:v>Pueblo reload Tankerbase (PUB)</c:v>
                </c:pt>
              </c:strCache>
            </c:strRef>
          </c:cat>
          <c:val>
            <c:numRef>
              <c:f>'[TankerBase Totals.xlsx]Tankerbases'!$D$3:$D$4</c:f>
              <c:numCache>
                <c:formatCode>General</c:formatCode>
                <c:ptCount val="2"/>
                <c:pt idx="0">
                  <c:v>0</c:v>
                </c:pt>
                <c:pt idx="1">
                  <c:v>11382</c:v>
                </c:pt>
              </c:numCache>
            </c:numRef>
          </c:val>
        </c:ser>
        <c:ser>
          <c:idx val="1"/>
          <c:order val="1"/>
          <c:tx>
            <c:strRef>
              <c:f>'[TankerBase Totals.xlsx]Tankerbases'!$E$2</c:f>
              <c:strCache>
                <c:ptCount val="1"/>
                <c:pt idx="0">
                  <c:v>Retardant (gal.): 457,946</c:v>
                </c:pt>
              </c:strCache>
            </c:strRef>
          </c:tx>
          <c:spPr>
            <a:solidFill>
              <a:srgbClr val="800000"/>
            </a:solidFill>
          </c:spPr>
          <c:invertIfNegative val="0"/>
          <c:dLbls>
            <c:showLegendKey val="0"/>
            <c:showVal val="1"/>
            <c:showCatName val="0"/>
            <c:showSerName val="0"/>
            <c:showPercent val="0"/>
            <c:showBubbleSize val="0"/>
            <c:showLeaderLines val="0"/>
          </c:dLbls>
          <c:cat>
            <c:strRef>
              <c:f>'[TankerBase Totals.xlsx]Tankerbases'!$A$3:$C$4</c:f>
              <c:strCache>
                <c:ptCount val="2"/>
                <c:pt idx="0">
                  <c:v>Fremont County SEAT base (1V6)</c:v>
                </c:pt>
                <c:pt idx="1">
                  <c:v>Pueblo reload Tankerbase (PUB)</c:v>
                </c:pt>
              </c:strCache>
            </c:strRef>
          </c:cat>
          <c:val>
            <c:numRef>
              <c:f>'[TankerBase Totals.xlsx]Tankerbases'!$E$3:$E$4</c:f>
              <c:numCache>
                <c:formatCode>General</c:formatCode>
                <c:ptCount val="2"/>
                <c:pt idx="0">
                  <c:v>40895</c:v>
                </c:pt>
                <c:pt idx="1">
                  <c:v>417051</c:v>
                </c:pt>
              </c:numCache>
            </c:numRef>
          </c:val>
        </c:ser>
        <c:ser>
          <c:idx val="2"/>
          <c:order val="2"/>
          <c:tx>
            <c:strRef>
              <c:f>'[TankerBase Totals.xlsx]Tankerbases'!$F$2</c:f>
              <c:strCache>
                <c:ptCount val="1"/>
                <c:pt idx="0">
                  <c:v>Sorties: 109</c:v>
                </c:pt>
              </c:strCache>
            </c:strRef>
          </c:tx>
          <c:spPr>
            <a:solidFill>
              <a:srgbClr val="9CB084">
                <a:lumMod val="75000"/>
              </a:srgbClr>
            </a:solidFill>
          </c:spPr>
          <c:invertIfNegative val="0"/>
          <c:dLbls>
            <c:showLegendKey val="0"/>
            <c:showVal val="1"/>
            <c:showCatName val="0"/>
            <c:showSerName val="0"/>
            <c:showPercent val="0"/>
            <c:showBubbleSize val="0"/>
            <c:showLeaderLines val="0"/>
          </c:dLbls>
          <c:cat>
            <c:strRef>
              <c:f>'[TankerBase Totals.xlsx]Tankerbases'!$A$3:$C$4</c:f>
              <c:strCache>
                <c:ptCount val="2"/>
                <c:pt idx="0">
                  <c:v>Fremont County SEAT base (1V6)</c:v>
                </c:pt>
                <c:pt idx="1">
                  <c:v>Pueblo reload Tankerbase (PUB)</c:v>
                </c:pt>
              </c:strCache>
            </c:strRef>
          </c:cat>
          <c:val>
            <c:numRef>
              <c:f>'[TankerBase Totals.xlsx]Tankerbases'!$F$3:$F$4</c:f>
              <c:numCache>
                <c:formatCode>General</c:formatCode>
                <c:ptCount val="2"/>
                <c:pt idx="0">
                  <c:v>56</c:v>
                </c:pt>
                <c:pt idx="1">
                  <c:v>53</c:v>
                </c:pt>
              </c:numCache>
            </c:numRef>
          </c:val>
        </c:ser>
        <c:dLbls>
          <c:showLegendKey val="0"/>
          <c:showVal val="0"/>
          <c:showCatName val="0"/>
          <c:showSerName val="0"/>
          <c:showPercent val="0"/>
          <c:showBubbleSize val="0"/>
        </c:dLbls>
        <c:gapWidth val="150"/>
        <c:axId val="133251456"/>
        <c:axId val="133252992"/>
      </c:barChart>
      <c:catAx>
        <c:axId val="133251456"/>
        <c:scaling>
          <c:orientation val="minMax"/>
        </c:scaling>
        <c:delete val="0"/>
        <c:axPos val="b"/>
        <c:majorTickMark val="none"/>
        <c:minorTickMark val="none"/>
        <c:tickLblPos val="nextTo"/>
        <c:crossAx val="133252992"/>
        <c:crosses val="autoZero"/>
        <c:auto val="1"/>
        <c:lblAlgn val="ctr"/>
        <c:lblOffset val="100"/>
        <c:noMultiLvlLbl val="0"/>
      </c:catAx>
      <c:valAx>
        <c:axId val="133252992"/>
        <c:scaling>
          <c:logBase val="10"/>
          <c:orientation val="minMax"/>
          <c:max val="420000"/>
          <c:min val="1"/>
        </c:scaling>
        <c:delete val="0"/>
        <c:axPos val="l"/>
        <c:majorGridlines/>
        <c:numFmt formatCode="General" sourceLinked="1"/>
        <c:majorTickMark val="none"/>
        <c:minorTickMark val="none"/>
        <c:tickLblPos val="nextTo"/>
        <c:crossAx val="133251456"/>
        <c:crosses val="autoZero"/>
        <c:crossBetween val="between"/>
      </c:valAx>
    </c:plotArea>
    <c:legend>
      <c:legendPos val="t"/>
      <c:layout>
        <c:manualLayout>
          <c:xMode val="edge"/>
          <c:yMode val="edge"/>
          <c:x val="5.7933508311461067E-2"/>
          <c:y val="1.2820514977541385E-2"/>
          <c:w val="0.61607742782152231"/>
          <c:h val="3.9939605616058554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chemeClr val="accent6">
                  <a:lumMod val="50000"/>
                </a:schemeClr>
              </a:solidFill>
            </c:spPr>
          </c:dPt>
          <c:dPt>
            <c:idx val="1"/>
            <c:invertIfNegative val="0"/>
            <c:bubble3D val="0"/>
            <c:spPr>
              <a:solidFill>
                <a:schemeClr val="accent4">
                  <a:lumMod val="75000"/>
                </a:schemeClr>
              </a:solidFill>
            </c:spPr>
          </c:dPt>
          <c:dPt>
            <c:idx val="2"/>
            <c:invertIfNegative val="0"/>
            <c:bubble3D val="0"/>
            <c:spPr>
              <a:solidFill>
                <a:schemeClr val="accent1">
                  <a:lumMod val="75000"/>
                </a:schemeClr>
              </a:solidFill>
            </c:spPr>
          </c:dPt>
          <c:dPt>
            <c:idx val="3"/>
            <c:invertIfNegative val="0"/>
            <c:bubble3D val="0"/>
            <c:spPr>
              <a:solidFill>
                <a:srgbClr val="FFC000"/>
              </a:solidFill>
            </c:spPr>
          </c:dPt>
          <c:dPt>
            <c:idx val="4"/>
            <c:invertIfNegative val="0"/>
            <c:bubble3D val="0"/>
            <c:spPr>
              <a:solidFill>
                <a:srgbClr val="9CB084">
                  <a:lumMod val="75000"/>
                </a:srgbClr>
              </a:solidFill>
            </c:spPr>
          </c:dPt>
          <c:dLbls>
            <c:dLbl>
              <c:idx val="2"/>
              <c:tx>
                <c:rich>
                  <a:bodyPr/>
                  <a:lstStyle/>
                  <a:p>
                    <a:r>
                      <a:rPr lang="en-US"/>
                      <a:t>75,437</a:t>
                    </a:r>
                  </a:p>
                </c:rich>
              </c:tx>
              <c:showLegendKey val="0"/>
              <c:showVal val="1"/>
              <c:showCatName val="0"/>
              <c:showSerName val="0"/>
              <c:showPercent val="0"/>
              <c:showBubbleSize val="0"/>
            </c:dLbl>
            <c:dLbl>
              <c:idx val="3"/>
              <c:tx>
                <c:rich>
                  <a:bodyPr/>
                  <a:lstStyle/>
                  <a:p>
                    <a:r>
                      <a:rPr lang="en-US"/>
                      <a:t>33,220</a:t>
                    </a:r>
                  </a:p>
                </c:rich>
              </c:tx>
              <c:showLegendKey val="0"/>
              <c:showVal val="1"/>
              <c:showCatName val="0"/>
              <c:showSerName val="0"/>
              <c:showPercent val="0"/>
              <c:showBubbleSize val="0"/>
            </c:dLbl>
            <c:dLbl>
              <c:idx val="4"/>
              <c:tx>
                <c:rich>
                  <a:bodyPr/>
                  <a:lstStyle/>
                  <a:p>
                    <a:r>
                      <a:rPr lang="en-US"/>
                      <a:t>42,885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'[H-966AC.xlsx]Sheet1'!$A$3:$A$7</c:f>
              <c:strCache>
                <c:ptCount val="5"/>
                <c:pt idx="0">
                  <c:v>Total Flight Time Logged (hrs)</c:v>
                </c:pt>
                <c:pt idx="1">
                  <c:v>Total Missions</c:v>
                </c:pt>
                <c:pt idx="2">
                  <c:v>Water Dropped (gals)</c:v>
                </c:pt>
                <c:pt idx="3">
                  <c:v>External Cargo (lbs)</c:v>
                </c:pt>
                <c:pt idx="4">
                  <c:v>Internal Cargo (lbs)</c:v>
                </c:pt>
              </c:strCache>
            </c:strRef>
          </c:cat>
          <c:val>
            <c:numRef>
              <c:f>'[H-966AC.xlsx]Sheet1'!$B$3:$B$7</c:f>
              <c:numCache>
                <c:formatCode>General</c:formatCode>
                <c:ptCount val="5"/>
                <c:pt idx="0">
                  <c:v>202</c:v>
                </c:pt>
                <c:pt idx="1">
                  <c:v>33</c:v>
                </c:pt>
                <c:pt idx="2">
                  <c:v>75437</c:v>
                </c:pt>
                <c:pt idx="3">
                  <c:v>33220</c:v>
                </c:pt>
                <c:pt idx="4">
                  <c:v>42885</c:v>
                </c:pt>
              </c:numCache>
            </c:numRef>
          </c:val>
        </c:ser>
        <c:dLbls>
          <c:showLegendKey val="0"/>
          <c:showVal val="0"/>
          <c:showCatName val="0"/>
          <c:showSerName val="0"/>
          <c:showPercent val="0"/>
          <c:showBubbleSize val="0"/>
        </c:dLbls>
        <c:gapWidth val="150"/>
        <c:axId val="34613120"/>
        <c:axId val="34614656"/>
      </c:barChart>
      <c:catAx>
        <c:axId val="34613120"/>
        <c:scaling>
          <c:orientation val="minMax"/>
        </c:scaling>
        <c:delete val="0"/>
        <c:axPos val="b"/>
        <c:majorTickMark val="none"/>
        <c:minorTickMark val="none"/>
        <c:tickLblPos val="nextTo"/>
        <c:crossAx val="34614656"/>
        <c:crosses val="autoZero"/>
        <c:auto val="1"/>
        <c:lblAlgn val="ctr"/>
        <c:lblOffset val="100"/>
        <c:noMultiLvlLbl val="0"/>
      </c:catAx>
      <c:valAx>
        <c:axId val="34614656"/>
        <c:scaling>
          <c:logBase val="10"/>
          <c:orientation val="minMax"/>
        </c:scaling>
        <c:delete val="0"/>
        <c:axPos val="l"/>
        <c:majorGridlines/>
        <c:numFmt formatCode="General" sourceLinked="1"/>
        <c:majorTickMark val="none"/>
        <c:minorTickMark val="none"/>
        <c:tickLblPos val="nextTo"/>
        <c:crossAx val="34613120"/>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[Travel_Stats.xlsx]Travel!$B$2</c:f>
              <c:strCache>
                <c:ptCount val="1"/>
                <c:pt idx="0">
                  <c:v># of Travelers</c:v>
                </c:pt>
              </c:strCache>
            </c:strRef>
          </c:tx>
          <c:spPr>
            <a:solidFill>
              <a:schemeClr val="accent6">
                <a:lumMod val="50000"/>
              </a:schemeClr>
            </a:solidFill>
          </c:spPr>
          <c:invertIfNegative val="0"/>
          <c:dLbls>
            <c:showLegendKey val="0"/>
            <c:showVal val="1"/>
            <c:showCatName val="0"/>
            <c:showSerName val="0"/>
            <c:showPercent val="0"/>
            <c:showBubbleSize val="0"/>
            <c:showLeaderLines val="0"/>
          </c:dLbls>
          <c:cat>
            <c:strRef>
              <c:f>[Travel_Stats.xlsx]Travel!$A$7:$A$13</c:f>
              <c:strCache>
                <c:ptCount val="7"/>
                <c:pt idx="0">
                  <c:v>May</c:v>
                </c:pt>
                <c:pt idx="1">
                  <c:v>June</c:v>
                </c:pt>
                <c:pt idx="2">
                  <c:v>July</c:v>
                </c:pt>
                <c:pt idx="3">
                  <c:v>August</c:v>
                </c:pt>
                <c:pt idx="4">
                  <c:v>September</c:v>
                </c:pt>
                <c:pt idx="5">
                  <c:v>October</c:v>
                </c:pt>
                <c:pt idx="6">
                  <c:v>November</c:v>
                </c:pt>
              </c:strCache>
            </c:strRef>
          </c:cat>
          <c:val>
            <c:numRef>
              <c:f>[Travel_Stats.xlsx]Travel!$B$7:$B$13</c:f>
              <c:numCache>
                <c:formatCode>General</c:formatCode>
                <c:ptCount val="7"/>
                <c:pt idx="0">
                  <c:v>2</c:v>
                </c:pt>
                <c:pt idx="1">
                  <c:v>187</c:v>
                </c:pt>
                <c:pt idx="2">
                  <c:v>88</c:v>
                </c:pt>
                <c:pt idx="3">
                  <c:v>154</c:v>
                </c:pt>
                <c:pt idx="4">
                  <c:v>6</c:v>
                </c:pt>
                <c:pt idx="5">
                  <c:v>0</c:v>
                </c:pt>
                <c:pt idx="6">
                  <c:v>23</c:v>
                </c:pt>
              </c:numCache>
            </c:numRef>
          </c:val>
        </c:ser>
        <c:ser>
          <c:idx val="1"/>
          <c:order val="1"/>
          <c:tx>
            <c:strRef>
              <c:f>[Travel_Stats.xlsx]Travel!$C$2</c:f>
              <c:strCache>
                <c:ptCount val="1"/>
                <c:pt idx="0">
                  <c:v>Cost</c:v>
                </c:pt>
              </c:strCache>
            </c:strRef>
          </c:tx>
          <c:spPr>
            <a:solidFill>
              <a:schemeClr val="accent3">
                <a:lumMod val="50000"/>
              </a:schemeClr>
            </a:solidFill>
          </c:spPr>
          <c:invertIfNegative val="0"/>
          <c:dLbls>
            <c:showLegendKey val="0"/>
            <c:showVal val="1"/>
            <c:showCatName val="0"/>
            <c:showSerName val="0"/>
            <c:showPercent val="0"/>
            <c:showBubbleSize val="0"/>
            <c:showLeaderLines val="0"/>
          </c:dLbls>
          <c:cat>
            <c:strRef>
              <c:f>[Travel_Stats.xlsx]Travel!$A$7:$A$13</c:f>
              <c:strCache>
                <c:ptCount val="7"/>
                <c:pt idx="0">
                  <c:v>May</c:v>
                </c:pt>
                <c:pt idx="1">
                  <c:v>June</c:v>
                </c:pt>
                <c:pt idx="2">
                  <c:v>July</c:v>
                </c:pt>
                <c:pt idx="3">
                  <c:v>August</c:v>
                </c:pt>
                <c:pt idx="4">
                  <c:v>September</c:v>
                </c:pt>
                <c:pt idx="5">
                  <c:v>October</c:v>
                </c:pt>
                <c:pt idx="6">
                  <c:v>November</c:v>
                </c:pt>
              </c:strCache>
            </c:strRef>
          </c:cat>
          <c:val>
            <c:numRef>
              <c:f>[Travel_Stats.xlsx]Travel!$C$7:$C$13</c:f>
              <c:numCache>
                <c:formatCode>#,##0.00</c:formatCode>
                <c:ptCount val="7"/>
                <c:pt idx="0">
                  <c:v>1073</c:v>
                </c:pt>
                <c:pt idx="1">
                  <c:v>87227.9</c:v>
                </c:pt>
                <c:pt idx="2">
                  <c:v>32519.4</c:v>
                </c:pt>
                <c:pt idx="3">
                  <c:v>67204.23</c:v>
                </c:pt>
                <c:pt idx="4">
                  <c:v>1990</c:v>
                </c:pt>
                <c:pt idx="5">
                  <c:v>0</c:v>
                </c:pt>
                <c:pt idx="6" formatCode="General">
                  <c:v>7558.88</c:v>
                </c:pt>
              </c:numCache>
            </c:numRef>
          </c:val>
        </c:ser>
        <c:dLbls>
          <c:showLegendKey val="0"/>
          <c:showVal val="0"/>
          <c:showCatName val="0"/>
          <c:showSerName val="0"/>
          <c:showPercent val="0"/>
          <c:showBubbleSize val="0"/>
        </c:dLbls>
        <c:gapWidth val="150"/>
        <c:axId val="133296128"/>
        <c:axId val="133297664"/>
      </c:barChart>
      <c:catAx>
        <c:axId val="133296128"/>
        <c:scaling>
          <c:orientation val="minMax"/>
        </c:scaling>
        <c:delete val="0"/>
        <c:axPos val="b"/>
        <c:majorTickMark val="out"/>
        <c:minorTickMark val="none"/>
        <c:tickLblPos val="nextTo"/>
        <c:crossAx val="133297664"/>
        <c:crosses val="autoZero"/>
        <c:auto val="1"/>
        <c:lblAlgn val="ctr"/>
        <c:lblOffset val="100"/>
        <c:noMultiLvlLbl val="0"/>
      </c:catAx>
      <c:valAx>
        <c:axId val="133297664"/>
        <c:scaling>
          <c:logBase val="10"/>
          <c:orientation val="minMax"/>
        </c:scaling>
        <c:delete val="0"/>
        <c:axPos val="l"/>
        <c:majorGridlines/>
        <c:numFmt formatCode="General" sourceLinked="1"/>
        <c:majorTickMark val="out"/>
        <c:minorTickMark val="none"/>
        <c:tickLblPos val="nextTo"/>
        <c:crossAx val="133296128"/>
        <c:crosses val="autoZero"/>
        <c:crossBetween val="between"/>
      </c:valAx>
    </c:plotArea>
    <c:legend>
      <c:legendPos val="t"/>
      <c:layout>
        <c:manualLayout>
          <c:xMode val="edge"/>
          <c:yMode val="edge"/>
          <c:x val="0.3489907042869641"/>
          <c:y val="0"/>
          <c:w val="0.4922963692038495"/>
          <c:h val="3.9939598896291811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5">
                <a:lumMod val="50000"/>
              </a:schemeClr>
            </a:solidFill>
          </c:spPr>
          <c:invertIfNegative val="0"/>
          <c:dLbls>
            <c:showLegendKey val="0"/>
            <c:showVal val="1"/>
            <c:showCatName val="0"/>
            <c:showSerName val="0"/>
            <c:showPercent val="0"/>
            <c:showBubbleSize val="0"/>
            <c:showLeaderLines val="0"/>
          </c:dLbls>
          <c:cat>
            <c:strRef>
              <c:f>'[WildCADIncidents.xlsx]WildCAD Totals'!$A$111,'[WildCADIncidents.xlsx]WildCAD Totals'!$A$122,'[WildCADIncidents.xlsx]WildCAD Totals'!$A$125,'[WildCADIncidents.xlsx]WildCAD Totals'!$A$128</c:f>
              <c:strCache>
                <c:ptCount val="4"/>
                <c:pt idx="0">
                  <c:v>Linn Cnty</c:v>
                </c:pt>
                <c:pt idx="1">
                  <c:v>Phillips Cnty</c:v>
                </c:pt>
                <c:pt idx="2">
                  <c:v>Riley Cnty</c:v>
                </c:pt>
                <c:pt idx="3">
                  <c:v>Stafford Cnty</c:v>
                </c:pt>
              </c:strCache>
            </c:strRef>
          </c:cat>
          <c:val>
            <c:numRef>
              <c:f>'[WildCADIncidents.xlsx]WildCAD Totals'!$B$111,'[WildCADIncidents.xlsx]WildCAD Totals'!$B$122,'[WildCADIncidents.xlsx]WildCAD Totals'!$B$125,'[WildCADIncidents.xlsx]WildCAD Totals'!$B$128</c:f>
              <c:numCache>
                <c:formatCode>General</c:formatCode>
                <c:ptCount val="4"/>
                <c:pt idx="0">
                  <c:v>1</c:v>
                </c:pt>
                <c:pt idx="1">
                  <c:v>1</c:v>
                </c:pt>
                <c:pt idx="2">
                  <c:v>1</c:v>
                </c:pt>
                <c:pt idx="3">
                  <c:v>2</c:v>
                </c:pt>
              </c:numCache>
            </c:numRef>
          </c:val>
        </c:ser>
        <c:dLbls>
          <c:showLegendKey val="0"/>
          <c:showVal val="0"/>
          <c:showCatName val="0"/>
          <c:showSerName val="0"/>
          <c:showPercent val="0"/>
          <c:showBubbleSize val="0"/>
        </c:dLbls>
        <c:gapWidth val="150"/>
        <c:axId val="131832064"/>
        <c:axId val="131842048"/>
      </c:barChart>
      <c:catAx>
        <c:axId val="131832064"/>
        <c:scaling>
          <c:orientation val="minMax"/>
        </c:scaling>
        <c:delete val="0"/>
        <c:axPos val="b"/>
        <c:majorTickMark val="none"/>
        <c:minorTickMark val="none"/>
        <c:tickLblPos val="nextTo"/>
        <c:crossAx val="131842048"/>
        <c:crosses val="autoZero"/>
        <c:auto val="1"/>
        <c:lblAlgn val="ctr"/>
        <c:lblOffset val="100"/>
        <c:noMultiLvlLbl val="0"/>
      </c:catAx>
      <c:valAx>
        <c:axId val="131842048"/>
        <c:scaling>
          <c:orientation val="minMax"/>
        </c:scaling>
        <c:delete val="0"/>
        <c:axPos val="l"/>
        <c:majorGridlines/>
        <c:numFmt formatCode="General" sourceLinked="1"/>
        <c:majorTickMark val="none"/>
        <c:minorTickMark val="none"/>
        <c:tickLblPos val="nextTo"/>
        <c:crossAx val="131832064"/>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5">
                <a:lumMod val="75000"/>
              </a:schemeClr>
            </a:solidFill>
          </c:spPr>
          <c:invertIfNegative val="0"/>
          <c:dLbls>
            <c:showLegendKey val="0"/>
            <c:showVal val="1"/>
            <c:showCatName val="0"/>
            <c:showSerName val="0"/>
            <c:showPercent val="0"/>
            <c:showBubbleSize val="0"/>
            <c:showLeaderLines val="0"/>
          </c:dLbls>
          <c:cat>
            <c:strRef>
              <c:f>'[WildCADIncidents.xlsx]Inc. by Day'!$A$4:$A$10</c:f>
              <c:strCache>
                <c:ptCount val="7"/>
                <c:pt idx="0">
                  <c:v>SUN</c:v>
                </c:pt>
                <c:pt idx="1">
                  <c:v>MON</c:v>
                </c:pt>
                <c:pt idx="2">
                  <c:v>TUES</c:v>
                </c:pt>
                <c:pt idx="3">
                  <c:v>WED</c:v>
                </c:pt>
                <c:pt idx="4">
                  <c:v>THURS</c:v>
                </c:pt>
                <c:pt idx="5">
                  <c:v>FRI</c:v>
                </c:pt>
                <c:pt idx="6">
                  <c:v>SAT</c:v>
                </c:pt>
              </c:strCache>
            </c:strRef>
          </c:cat>
          <c:val>
            <c:numRef>
              <c:f>'[WildCADIncidents.xlsx]Inc. by Day'!$B$4:$B$10</c:f>
              <c:numCache>
                <c:formatCode>General</c:formatCode>
                <c:ptCount val="7"/>
                <c:pt idx="0">
                  <c:v>190</c:v>
                </c:pt>
                <c:pt idx="1">
                  <c:v>156</c:v>
                </c:pt>
                <c:pt idx="2">
                  <c:v>150</c:v>
                </c:pt>
                <c:pt idx="3">
                  <c:v>162</c:v>
                </c:pt>
                <c:pt idx="4">
                  <c:v>156</c:v>
                </c:pt>
                <c:pt idx="5">
                  <c:v>186</c:v>
                </c:pt>
                <c:pt idx="6">
                  <c:v>193</c:v>
                </c:pt>
              </c:numCache>
            </c:numRef>
          </c:val>
        </c:ser>
        <c:dLbls>
          <c:showLegendKey val="0"/>
          <c:showVal val="0"/>
          <c:showCatName val="0"/>
          <c:showSerName val="0"/>
          <c:showPercent val="0"/>
          <c:showBubbleSize val="0"/>
        </c:dLbls>
        <c:gapWidth val="150"/>
        <c:axId val="131849600"/>
        <c:axId val="131875968"/>
      </c:barChart>
      <c:catAx>
        <c:axId val="131849600"/>
        <c:scaling>
          <c:orientation val="minMax"/>
        </c:scaling>
        <c:delete val="0"/>
        <c:axPos val="b"/>
        <c:majorTickMark val="none"/>
        <c:minorTickMark val="none"/>
        <c:tickLblPos val="nextTo"/>
        <c:crossAx val="131875968"/>
        <c:crosses val="autoZero"/>
        <c:auto val="1"/>
        <c:lblAlgn val="ctr"/>
        <c:lblOffset val="100"/>
        <c:noMultiLvlLbl val="0"/>
      </c:catAx>
      <c:valAx>
        <c:axId val="131875968"/>
        <c:scaling>
          <c:orientation val="minMax"/>
        </c:scaling>
        <c:delete val="0"/>
        <c:axPos val="l"/>
        <c:majorGridlines/>
        <c:numFmt formatCode="General" sourceLinked="1"/>
        <c:majorTickMark val="none"/>
        <c:minorTickMark val="none"/>
        <c:tickLblPos val="nextTo"/>
        <c:crossAx val="131849600"/>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6585CF">
                <a:lumMod val="75000"/>
              </a:srgbClr>
            </a:solidFill>
          </c:spPr>
          <c:invertIfNegative val="0"/>
          <c:dLbls>
            <c:showLegendKey val="0"/>
            <c:showVal val="1"/>
            <c:showCatName val="0"/>
            <c:showSerName val="0"/>
            <c:showPercent val="0"/>
            <c:showBubbleSize val="0"/>
            <c:showLeaderLines val="0"/>
          </c:dLbls>
          <c:cat>
            <c:numRef>
              <c:f>'[WildCADIncidents.xlsx]Inc. by Hour'!$A$4:$A$27</c:f>
              <c:numCache>
                <c:formatCode>h:mm</c:formatCode>
                <c:ptCount val="24"/>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pt idx="10">
                  <c:v>0.41666666666666669</c:v>
                </c:pt>
                <c:pt idx="11">
                  <c:v>0.45833333333333331</c:v>
                </c:pt>
                <c:pt idx="12">
                  <c:v>0.5</c:v>
                </c:pt>
                <c:pt idx="13">
                  <c:v>0.54166666666666663</c:v>
                </c:pt>
                <c:pt idx="14">
                  <c:v>0.58333333333333337</c:v>
                </c:pt>
                <c:pt idx="15">
                  <c:v>0.625</c:v>
                </c:pt>
                <c:pt idx="16">
                  <c:v>0.66666666666666663</c:v>
                </c:pt>
                <c:pt idx="17">
                  <c:v>0.70833333333333337</c:v>
                </c:pt>
                <c:pt idx="18">
                  <c:v>0.75</c:v>
                </c:pt>
                <c:pt idx="19">
                  <c:v>0.79166666666666663</c:v>
                </c:pt>
                <c:pt idx="20">
                  <c:v>0.83333333333333337</c:v>
                </c:pt>
                <c:pt idx="21">
                  <c:v>0.875</c:v>
                </c:pt>
                <c:pt idx="22">
                  <c:v>0.91666666666666663</c:v>
                </c:pt>
                <c:pt idx="23">
                  <c:v>0.95833333333333337</c:v>
                </c:pt>
              </c:numCache>
            </c:numRef>
          </c:cat>
          <c:val>
            <c:numRef>
              <c:f>'[WildCADIncidents.xlsx]Inc. by Hour'!$B$4:$B$27</c:f>
              <c:numCache>
                <c:formatCode>General</c:formatCode>
                <c:ptCount val="24"/>
                <c:pt idx="0">
                  <c:v>1</c:v>
                </c:pt>
                <c:pt idx="1">
                  <c:v>1</c:v>
                </c:pt>
                <c:pt idx="2">
                  <c:v>3</c:v>
                </c:pt>
                <c:pt idx="3">
                  <c:v>3</c:v>
                </c:pt>
                <c:pt idx="4">
                  <c:v>8</c:v>
                </c:pt>
                <c:pt idx="5">
                  <c:v>8</c:v>
                </c:pt>
                <c:pt idx="6">
                  <c:v>9</c:v>
                </c:pt>
                <c:pt idx="7">
                  <c:v>27</c:v>
                </c:pt>
                <c:pt idx="8">
                  <c:v>133</c:v>
                </c:pt>
                <c:pt idx="9">
                  <c:v>98</c:v>
                </c:pt>
                <c:pt idx="10">
                  <c:v>77</c:v>
                </c:pt>
                <c:pt idx="11">
                  <c:v>83</c:v>
                </c:pt>
                <c:pt idx="12">
                  <c:v>98</c:v>
                </c:pt>
                <c:pt idx="13">
                  <c:v>86</c:v>
                </c:pt>
                <c:pt idx="14">
                  <c:v>119</c:v>
                </c:pt>
                <c:pt idx="15">
                  <c:v>88</c:v>
                </c:pt>
                <c:pt idx="16">
                  <c:v>85</c:v>
                </c:pt>
                <c:pt idx="17">
                  <c:v>64</c:v>
                </c:pt>
                <c:pt idx="18">
                  <c:v>69</c:v>
                </c:pt>
                <c:pt idx="19">
                  <c:v>44</c:v>
                </c:pt>
                <c:pt idx="20">
                  <c:v>40</c:v>
                </c:pt>
                <c:pt idx="21">
                  <c:v>23</c:v>
                </c:pt>
                <c:pt idx="22">
                  <c:v>13</c:v>
                </c:pt>
                <c:pt idx="23">
                  <c:v>13</c:v>
                </c:pt>
              </c:numCache>
            </c:numRef>
          </c:val>
        </c:ser>
        <c:dLbls>
          <c:showLegendKey val="0"/>
          <c:showVal val="0"/>
          <c:showCatName val="0"/>
          <c:showSerName val="0"/>
          <c:showPercent val="0"/>
          <c:showBubbleSize val="0"/>
        </c:dLbls>
        <c:gapWidth val="150"/>
        <c:axId val="131541248"/>
        <c:axId val="131543040"/>
      </c:barChart>
      <c:catAx>
        <c:axId val="131541248"/>
        <c:scaling>
          <c:orientation val="minMax"/>
        </c:scaling>
        <c:delete val="0"/>
        <c:axPos val="b"/>
        <c:numFmt formatCode="h:mm" sourceLinked="1"/>
        <c:majorTickMark val="none"/>
        <c:minorTickMark val="none"/>
        <c:tickLblPos val="nextTo"/>
        <c:crossAx val="131543040"/>
        <c:crosses val="autoZero"/>
        <c:auto val="1"/>
        <c:lblAlgn val="ctr"/>
        <c:lblOffset val="100"/>
        <c:noMultiLvlLbl val="0"/>
      </c:catAx>
      <c:valAx>
        <c:axId val="131543040"/>
        <c:scaling>
          <c:orientation val="minMax"/>
        </c:scaling>
        <c:delete val="0"/>
        <c:axPos val="l"/>
        <c:majorGridlines/>
        <c:numFmt formatCode="General" sourceLinked="1"/>
        <c:majorTickMark val="none"/>
        <c:minorTickMark val="none"/>
        <c:tickLblPos val="nextTo"/>
        <c:crossAx val="131541248"/>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'[WildCADIncidents.xlsx]WildCAD Totals'!$B$138</c:f>
              <c:strCache>
                <c:ptCount val="1"/>
                <c:pt idx="0">
                  <c:v>Pueblo NWS-42</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Totals'!$B$139:$B$144,'[WildCADIncidents.xlsx]WildCAD Totals'!$B$147:$B$149</c:f>
              <c:numCache>
                <c:formatCode>General</c:formatCode>
                <c:ptCount val="9"/>
                <c:pt idx="1">
                  <c:v>2</c:v>
                </c:pt>
                <c:pt idx="2">
                  <c:v>2</c:v>
                </c:pt>
                <c:pt idx="3">
                  <c:v>7</c:v>
                </c:pt>
                <c:pt idx="4">
                  <c:v>13</c:v>
                </c:pt>
                <c:pt idx="5">
                  <c:v>14</c:v>
                </c:pt>
                <c:pt idx="7">
                  <c:v>1</c:v>
                </c:pt>
                <c:pt idx="8">
                  <c:v>3</c:v>
                </c:pt>
              </c:numCache>
            </c:numRef>
          </c:val>
        </c:ser>
        <c:ser>
          <c:idx val="1"/>
          <c:order val="1"/>
          <c:tx>
            <c:strRef>
              <c:f>'[WildCADIncidents.xlsx]WildCAD Totals'!$C$138</c:f>
              <c:strCache>
                <c:ptCount val="1"/>
                <c:pt idx="0">
                  <c:v>Denver/Boulder NWS-10</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Totals'!$C$139:$C$144,'[WildCADIncidents.xlsx]WildCAD Totals'!$C$147:$C$149</c:f>
              <c:numCache>
                <c:formatCode>General</c:formatCode>
                <c:ptCount val="9"/>
                <c:pt idx="0">
                  <c:v>2</c:v>
                </c:pt>
                <c:pt idx="4">
                  <c:v>1</c:v>
                </c:pt>
                <c:pt idx="5">
                  <c:v>7</c:v>
                </c:pt>
              </c:numCache>
            </c:numRef>
          </c:val>
        </c:ser>
        <c:ser>
          <c:idx val="2"/>
          <c:order val="2"/>
          <c:tx>
            <c:strRef>
              <c:f>'[WildCADIncidents.xlsx]WildCAD Totals'!$D$138</c:f>
              <c:strCache>
                <c:ptCount val="1"/>
                <c:pt idx="0">
                  <c:v>Dodge City NWS-11</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Totals'!$D$139:$D$144,'[WildCADIncidents.xlsx]WildCAD Totals'!$D$147:$D$149</c:f>
              <c:numCache>
                <c:formatCode>General</c:formatCode>
                <c:ptCount val="9"/>
                <c:pt idx="3">
                  <c:v>2</c:v>
                </c:pt>
                <c:pt idx="4">
                  <c:v>4</c:v>
                </c:pt>
                <c:pt idx="5">
                  <c:v>4</c:v>
                </c:pt>
                <c:pt idx="7">
                  <c:v>1</c:v>
                </c:pt>
              </c:numCache>
            </c:numRef>
          </c:val>
        </c:ser>
        <c:ser>
          <c:idx val="3"/>
          <c:order val="3"/>
          <c:tx>
            <c:strRef>
              <c:f>'[WildCADIncidents.xlsx]WildCAD Totals'!$E$138</c:f>
              <c:strCache>
                <c:ptCount val="1"/>
                <c:pt idx="0">
                  <c:v>Wichita NWS-1</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Totals'!$E$139:$E$144,'[WildCADIncidents.xlsx]WildCAD Totals'!$E$147:$E$149</c:f>
              <c:numCache>
                <c:formatCode>General</c:formatCode>
                <c:ptCount val="9"/>
                <c:pt idx="0">
                  <c:v>1</c:v>
                </c:pt>
              </c:numCache>
            </c:numRef>
          </c:val>
        </c:ser>
        <c:ser>
          <c:idx val="4"/>
          <c:order val="4"/>
          <c:tx>
            <c:strRef>
              <c:f>'[WildCADIncidents.xlsx]WildCAD Totals'!$F$138</c:f>
              <c:strCache>
                <c:ptCount val="1"/>
                <c:pt idx="0">
                  <c:v>Goodland NWS-14</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Totals'!$F$139:$F$144,'[WildCADIncidents.xlsx]WildCAD Totals'!$F$147:$F$149</c:f>
              <c:numCache>
                <c:formatCode>General</c:formatCode>
                <c:ptCount val="9"/>
                <c:pt idx="0">
                  <c:v>1</c:v>
                </c:pt>
                <c:pt idx="2">
                  <c:v>2</c:v>
                </c:pt>
                <c:pt idx="3">
                  <c:v>3</c:v>
                </c:pt>
                <c:pt idx="4">
                  <c:v>1</c:v>
                </c:pt>
                <c:pt idx="5">
                  <c:v>5</c:v>
                </c:pt>
                <c:pt idx="6">
                  <c:v>1</c:v>
                </c:pt>
                <c:pt idx="7">
                  <c:v>1</c:v>
                </c:pt>
              </c:numCache>
            </c:numRef>
          </c:val>
        </c:ser>
        <c:ser>
          <c:idx val="5"/>
          <c:order val="5"/>
          <c:tx>
            <c:strRef>
              <c:f>'[WildCADIncidents.xlsx]WildCAD Totals'!$G$138</c:f>
              <c:strCache>
                <c:ptCount val="1"/>
                <c:pt idx="0">
                  <c:v>Hastings NWS-1</c:v>
                </c:pt>
              </c:strCache>
            </c:strRef>
          </c:tx>
          <c:invertIfNegative val="0"/>
          <c:dLbls>
            <c:showLegendKey val="0"/>
            <c:showVal val="1"/>
            <c:showCatName val="0"/>
            <c:showSerName val="0"/>
            <c:showPercent val="0"/>
            <c:showBubbleSize val="0"/>
            <c:showLeaderLines val="0"/>
          </c:dLbls>
          <c:cat>
            <c:strRef>
              <c:f>'[WildCADIncidents.xlsx]WildCAD Totals'!$A$139:$A$144,'[WildCADIncidents.xlsx]WildCAD Totals'!$A$147:$A$149</c:f>
              <c:strCache>
                <c:ptCount val="9"/>
                <c:pt idx="0">
                  <c:v>January</c:v>
                </c:pt>
                <c:pt idx="1">
                  <c:v>Febuary</c:v>
                </c:pt>
                <c:pt idx="2">
                  <c:v>March</c:v>
                </c:pt>
                <c:pt idx="3">
                  <c:v>April</c:v>
                </c:pt>
                <c:pt idx="4">
                  <c:v>May</c:v>
                </c:pt>
                <c:pt idx="5">
                  <c:v>June</c:v>
                </c:pt>
                <c:pt idx="6">
                  <c:v>September</c:v>
                </c:pt>
                <c:pt idx="7">
                  <c:v>October</c:v>
                </c:pt>
                <c:pt idx="8">
                  <c:v>November</c:v>
                </c:pt>
              </c:strCache>
            </c:strRef>
          </c:cat>
          <c:val>
            <c:numRef>
              <c:f>'[WildCADIncidents.xlsx]WildCAD Totals'!$G$139:$G$144,'[WildCADIncidents.xlsx]WildCAD Totals'!$G$147:$G$149</c:f>
              <c:numCache>
                <c:formatCode>General</c:formatCode>
                <c:ptCount val="9"/>
                <c:pt idx="6">
                  <c:v>1</c:v>
                </c:pt>
              </c:numCache>
            </c:numRef>
          </c:val>
        </c:ser>
        <c:dLbls>
          <c:showLegendKey val="0"/>
          <c:showVal val="0"/>
          <c:showCatName val="0"/>
          <c:showSerName val="0"/>
          <c:showPercent val="0"/>
          <c:showBubbleSize val="0"/>
        </c:dLbls>
        <c:gapWidth val="150"/>
        <c:axId val="131597824"/>
        <c:axId val="131599360"/>
      </c:barChart>
      <c:catAx>
        <c:axId val="131597824"/>
        <c:scaling>
          <c:orientation val="minMax"/>
        </c:scaling>
        <c:delete val="0"/>
        <c:axPos val="b"/>
        <c:majorTickMark val="none"/>
        <c:minorTickMark val="none"/>
        <c:tickLblPos val="nextTo"/>
        <c:crossAx val="131599360"/>
        <c:crosses val="autoZero"/>
        <c:auto val="1"/>
        <c:lblAlgn val="ctr"/>
        <c:lblOffset val="100"/>
        <c:noMultiLvlLbl val="0"/>
      </c:catAx>
      <c:valAx>
        <c:axId val="131599360"/>
        <c:scaling>
          <c:orientation val="minMax"/>
        </c:scaling>
        <c:delete val="0"/>
        <c:axPos val="l"/>
        <c:majorGridlines/>
        <c:numFmt formatCode="General" sourceLinked="1"/>
        <c:majorTickMark val="none"/>
        <c:minorTickMark val="none"/>
        <c:tickLblPos val="nextTo"/>
        <c:crossAx val="131597824"/>
        <c:crosses val="autoZero"/>
        <c:crossBetween val="between"/>
      </c:valAx>
    </c:plotArea>
    <c:legend>
      <c:legendPos val="t"/>
      <c:layout>
        <c:manualLayout>
          <c:xMode val="edge"/>
          <c:yMode val="edge"/>
          <c:x val="5.0000005468067092E-2"/>
          <c:y val="1.0547479641967842E-3"/>
          <c:w val="0.93348096628246435"/>
          <c:h val="5.8094084393296989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2008-2012</a:t>
            </a:r>
          </a:p>
        </c:rich>
      </c:tx>
      <c:overlay val="0"/>
    </c:title>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numRef>
              <c:f>'[5YearAverageIncidents.xlsx]Sheet1'!$A$8:$A$13</c:f>
              <c:numCache>
                <c:formatCode>General</c:formatCode>
                <c:ptCount val="6"/>
                <c:pt idx="0">
                  <c:v>2008</c:v>
                </c:pt>
                <c:pt idx="1">
                  <c:v>2009</c:v>
                </c:pt>
                <c:pt idx="2">
                  <c:v>2010</c:v>
                </c:pt>
                <c:pt idx="3">
                  <c:v>2011</c:v>
                </c:pt>
                <c:pt idx="4">
                  <c:v>2012</c:v>
                </c:pt>
                <c:pt idx="5">
                  <c:v>2013</c:v>
                </c:pt>
              </c:numCache>
            </c:numRef>
          </c:cat>
          <c:val>
            <c:numRef>
              <c:f>'[5YearAverageIncidents.xlsx]Sheet1'!$B$8:$B$13</c:f>
              <c:numCache>
                <c:formatCode>General</c:formatCode>
                <c:ptCount val="6"/>
                <c:pt idx="0">
                  <c:v>1324</c:v>
                </c:pt>
                <c:pt idx="1">
                  <c:v>1284</c:v>
                </c:pt>
                <c:pt idx="2">
                  <c:v>1413</c:v>
                </c:pt>
                <c:pt idx="3">
                  <c:v>1799</c:v>
                </c:pt>
                <c:pt idx="4">
                  <c:v>1502</c:v>
                </c:pt>
                <c:pt idx="5">
                  <c:v>1193</c:v>
                </c:pt>
              </c:numCache>
            </c:numRef>
          </c:val>
        </c:ser>
        <c:dLbls>
          <c:showLegendKey val="0"/>
          <c:showVal val="0"/>
          <c:showCatName val="0"/>
          <c:showSerName val="0"/>
          <c:showPercent val="0"/>
          <c:showBubbleSize val="0"/>
        </c:dLbls>
        <c:gapWidth val="150"/>
        <c:axId val="131670016"/>
        <c:axId val="131671552"/>
      </c:barChart>
      <c:catAx>
        <c:axId val="131670016"/>
        <c:scaling>
          <c:orientation val="minMax"/>
        </c:scaling>
        <c:delete val="0"/>
        <c:axPos val="b"/>
        <c:numFmt formatCode="General" sourceLinked="1"/>
        <c:majorTickMark val="none"/>
        <c:minorTickMark val="none"/>
        <c:tickLblPos val="nextTo"/>
        <c:crossAx val="131671552"/>
        <c:crosses val="autoZero"/>
        <c:auto val="1"/>
        <c:lblAlgn val="ctr"/>
        <c:lblOffset val="100"/>
        <c:noMultiLvlLbl val="0"/>
      </c:catAx>
      <c:valAx>
        <c:axId val="131671552"/>
        <c:scaling>
          <c:orientation val="minMax"/>
        </c:scaling>
        <c:delete val="0"/>
        <c:axPos val="l"/>
        <c:majorGridlines/>
        <c:numFmt formatCode="General" sourceLinked="1"/>
        <c:majorTickMark val="none"/>
        <c:minorTickMark val="none"/>
        <c:tickLblPos val="nextTo"/>
        <c:crossAx val="131670016"/>
        <c:crosses val="autoZero"/>
        <c:crossBetween val="between"/>
      </c:valAx>
    </c:plotArea>
    <c:plotVisOnly val="1"/>
    <c:dispBlanksAs val="gap"/>
    <c:showDLblsOverMax val="0"/>
  </c:chart>
  <c:txPr>
    <a:bodyPr/>
    <a:lstStyle/>
    <a:p>
      <a:pPr>
        <a:defRPr sz="105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'[Fires_Acres.xlsx]Fires &amp; Acres'!$B$2</c:f>
              <c:strCache>
                <c:ptCount val="1"/>
                <c:pt idx="0">
                  <c:v>HUM-74</c:v>
                </c:pt>
              </c:strCache>
            </c:strRef>
          </c:tx>
          <c:invertIfNegative val="0"/>
          <c:dLbls>
            <c:showLegendKey val="0"/>
            <c:showVal val="1"/>
            <c:showCatName val="0"/>
            <c:showSerName val="0"/>
            <c:showPercent val="0"/>
            <c:showBubbleSize val="0"/>
            <c:showLeaderLines val="0"/>
          </c:dLbls>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Acres'!$B$3:$B$10</c:f>
              <c:numCache>
                <c:formatCode>General</c:formatCode>
                <c:ptCount val="8"/>
                <c:pt idx="0">
                  <c:v>3</c:v>
                </c:pt>
                <c:pt idx="1">
                  <c:v>11</c:v>
                </c:pt>
                <c:pt idx="2">
                  <c:v>26</c:v>
                </c:pt>
                <c:pt idx="3">
                  <c:v>1</c:v>
                </c:pt>
                <c:pt idx="4">
                  <c:v>4</c:v>
                </c:pt>
                <c:pt idx="7">
                  <c:v>30</c:v>
                </c:pt>
              </c:numCache>
            </c:numRef>
          </c:val>
        </c:ser>
        <c:ser>
          <c:idx val="1"/>
          <c:order val="1"/>
          <c:tx>
            <c:strRef>
              <c:f>'[Fires_Acres.xlsx]Fires &amp; Acres'!$C$2</c:f>
              <c:strCache>
                <c:ptCount val="1"/>
                <c:pt idx="0">
                  <c:v>AC-8,409</c:v>
                </c:pt>
              </c:strCache>
            </c:strRef>
          </c:tx>
          <c:invertIfNegative val="0"/>
          <c:dLbls>
            <c:showLegendKey val="0"/>
            <c:showVal val="1"/>
            <c:showCatName val="0"/>
            <c:showSerName val="0"/>
            <c:showPercent val="0"/>
            <c:showBubbleSize val="0"/>
            <c:showLeaderLines val="0"/>
          </c:dLbls>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Acres'!$C$3:$C$10</c:f>
              <c:numCache>
                <c:formatCode>General</c:formatCode>
                <c:ptCount val="8"/>
                <c:pt idx="0">
                  <c:v>2</c:v>
                </c:pt>
                <c:pt idx="1">
                  <c:v>693</c:v>
                </c:pt>
                <c:pt idx="2">
                  <c:v>1093</c:v>
                </c:pt>
                <c:pt idx="3">
                  <c:v>6502</c:v>
                </c:pt>
                <c:pt idx="4">
                  <c:v>76</c:v>
                </c:pt>
                <c:pt idx="7">
                  <c:v>43</c:v>
                </c:pt>
              </c:numCache>
            </c:numRef>
          </c:val>
        </c:ser>
        <c:ser>
          <c:idx val="2"/>
          <c:order val="2"/>
          <c:tx>
            <c:strRef>
              <c:f>'[Fires_Acres.xlsx]Fires &amp; Acres'!$D$2</c:f>
              <c:strCache>
                <c:ptCount val="1"/>
                <c:pt idx="0">
                  <c:v>LTN-144</c:v>
                </c:pt>
              </c:strCache>
            </c:strRef>
          </c:tx>
          <c:invertIfNegative val="0"/>
          <c:dLbls>
            <c:showLegendKey val="0"/>
            <c:showVal val="1"/>
            <c:showCatName val="0"/>
            <c:showSerName val="0"/>
            <c:showPercent val="0"/>
            <c:showBubbleSize val="0"/>
            <c:showLeaderLines val="0"/>
          </c:dLbls>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Acres'!$D$3:$D$10</c:f>
              <c:numCache>
                <c:formatCode>General</c:formatCode>
                <c:ptCount val="8"/>
                <c:pt idx="1">
                  <c:v>19</c:v>
                </c:pt>
                <c:pt idx="2">
                  <c:v>26</c:v>
                </c:pt>
                <c:pt idx="3">
                  <c:v>1</c:v>
                </c:pt>
                <c:pt idx="4">
                  <c:v>2</c:v>
                </c:pt>
                <c:pt idx="5">
                  <c:v>1</c:v>
                </c:pt>
                <c:pt idx="6">
                  <c:v>2</c:v>
                </c:pt>
                <c:pt idx="7">
                  <c:v>93</c:v>
                </c:pt>
              </c:numCache>
            </c:numRef>
          </c:val>
        </c:ser>
        <c:ser>
          <c:idx val="3"/>
          <c:order val="3"/>
          <c:tx>
            <c:strRef>
              <c:f>'[Fires_Acres.xlsx]Fires &amp; Acres'!$E$2</c:f>
              <c:strCache>
                <c:ptCount val="1"/>
                <c:pt idx="0">
                  <c:v>AC-105,058</c:v>
                </c:pt>
              </c:strCache>
            </c:strRef>
          </c:tx>
          <c:invertIfNegative val="0"/>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Acres'!$E$3:$E$10</c:f>
              <c:numCache>
                <c:formatCode>General</c:formatCode>
                <c:ptCount val="8"/>
                <c:pt idx="1">
                  <c:v>556</c:v>
                </c:pt>
                <c:pt idx="2">
                  <c:v>11810</c:v>
                </c:pt>
                <c:pt idx="3">
                  <c:v>0</c:v>
                </c:pt>
                <c:pt idx="4">
                  <c:v>0</c:v>
                </c:pt>
                <c:pt idx="5">
                  <c:v>0</c:v>
                </c:pt>
                <c:pt idx="6">
                  <c:v>0</c:v>
                </c:pt>
                <c:pt idx="7">
                  <c:v>92692</c:v>
                </c:pt>
              </c:numCache>
            </c:numRef>
          </c:val>
        </c:ser>
        <c:ser>
          <c:idx val="4"/>
          <c:order val="4"/>
          <c:tx>
            <c:strRef>
              <c:f>'[Fires_Acres.xlsx]Fires &amp; Acres'!$F$2</c:f>
              <c:strCache>
                <c:ptCount val="1"/>
                <c:pt idx="0">
                  <c:v>UNK-32</c:v>
                </c:pt>
              </c:strCache>
            </c:strRef>
          </c:tx>
          <c:invertIfNegative val="0"/>
          <c:dLbls>
            <c:showLegendKey val="0"/>
            <c:showVal val="1"/>
            <c:showCatName val="0"/>
            <c:showSerName val="0"/>
            <c:showPercent val="0"/>
            <c:showBubbleSize val="0"/>
            <c:showLeaderLines val="0"/>
          </c:dLbls>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Acres'!$F$3:$F$10</c:f>
              <c:numCache>
                <c:formatCode>General</c:formatCode>
                <c:ptCount val="8"/>
                <c:pt idx="0">
                  <c:v>1</c:v>
                </c:pt>
                <c:pt idx="1">
                  <c:v>1</c:v>
                </c:pt>
                <c:pt idx="2">
                  <c:v>28</c:v>
                </c:pt>
                <c:pt idx="3">
                  <c:v>1</c:v>
                </c:pt>
                <c:pt idx="6">
                  <c:v>1</c:v>
                </c:pt>
              </c:numCache>
            </c:numRef>
          </c:val>
        </c:ser>
        <c:ser>
          <c:idx val="5"/>
          <c:order val="5"/>
          <c:tx>
            <c:strRef>
              <c:f>'[Fires_Acres.xlsx]Fires &amp; Acres'!$G$2</c:f>
              <c:strCache>
                <c:ptCount val="1"/>
                <c:pt idx="0">
                  <c:v>AC-18,260</c:v>
                </c:pt>
              </c:strCache>
            </c:strRef>
          </c:tx>
          <c:invertIfNegative val="0"/>
          <c:dLbls>
            <c:showLegendKey val="0"/>
            <c:showVal val="1"/>
            <c:showCatName val="0"/>
            <c:showSerName val="0"/>
            <c:showPercent val="0"/>
            <c:showBubbleSize val="0"/>
            <c:showLeaderLines val="0"/>
          </c:dLbls>
          <c:cat>
            <c:strRef>
              <c:f>'[Fires_Acres.xlsx]Fires &amp; Acres'!$A$3:$A$10</c:f>
              <c:strCache>
                <c:ptCount val="8"/>
                <c:pt idx="0">
                  <c:v>BIA</c:v>
                </c:pt>
                <c:pt idx="1">
                  <c:v>BLM</c:v>
                </c:pt>
                <c:pt idx="2">
                  <c:v>CNTY</c:v>
                </c:pt>
                <c:pt idx="3">
                  <c:v>DDQ</c:v>
                </c:pt>
                <c:pt idx="4">
                  <c:v>FWS</c:v>
                </c:pt>
                <c:pt idx="5">
                  <c:v>NPS</c:v>
                </c:pt>
                <c:pt idx="6">
                  <c:v>STATE</c:v>
                </c:pt>
                <c:pt idx="7">
                  <c:v>USFS</c:v>
                </c:pt>
              </c:strCache>
            </c:strRef>
          </c:cat>
          <c:val>
            <c:numRef>
              <c:f>'[Fires_Acres.xlsx]Fires &amp; Acres'!$G$3:$G$10</c:f>
              <c:numCache>
                <c:formatCode>General</c:formatCode>
                <c:ptCount val="8"/>
                <c:pt idx="0">
                  <c:v>0</c:v>
                </c:pt>
                <c:pt idx="1">
                  <c:v>501</c:v>
                </c:pt>
                <c:pt idx="2">
                  <c:v>17759</c:v>
                </c:pt>
                <c:pt idx="3">
                  <c:v>0</c:v>
                </c:pt>
                <c:pt idx="6">
                  <c:v>0</c:v>
                </c:pt>
              </c:numCache>
            </c:numRef>
          </c:val>
        </c:ser>
        <c:dLbls>
          <c:showLegendKey val="0"/>
          <c:showVal val="0"/>
          <c:showCatName val="0"/>
          <c:showSerName val="0"/>
          <c:showPercent val="0"/>
          <c:showBubbleSize val="0"/>
        </c:dLbls>
        <c:gapWidth val="150"/>
        <c:axId val="132210688"/>
        <c:axId val="132212224"/>
      </c:barChart>
      <c:catAx>
        <c:axId val="132210688"/>
        <c:scaling>
          <c:orientation val="minMax"/>
        </c:scaling>
        <c:delete val="0"/>
        <c:axPos val="b"/>
        <c:majorTickMark val="none"/>
        <c:minorTickMark val="none"/>
        <c:tickLblPos val="nextTo"/>
        <c:crossAx val="132212224"/>
        <c:crosses val="autoZero"/>
        <c:auto val="1"/>
        <c:lblAlgn val="ctr"/>
        <c:lblOffset val="100"/>
        <c:noMultiLvlLbl val="0"/>
      </c:catAx>
      <c:valAx>
        <c:axId val="132212224"/>
        <c:scaling>
          <c:logBase val="10"/>
          <c:orientation val="minMax"/>
          <c:max val="100000"/>
          <c:min val="1"/>
        </c:scaling>
        <c:delete val="0"/>
        <c:axPos val="l"/>
        <c:majorGridlines/>
        <c:numFmt formatCode="General" sourceLinked="1"/>
        <c:majorTickMark val="none"/>
        <c:minorTickMark val="none"/>
        <c:tickLblPos val="nextTo"/>
        <c:crossAx val="132210688"/>
        <c:crosses val="autoZero"/>
        <c:crossBetween val="between"/>
      </c:valAx>
    </c:plotArea>
    <c:legend>
      <c:legendPos val="t"/>
      <c:layout>
        <c:manualLayout>
          <c:xMode val="edge"/>
          <c:yMode val="edge"/>
          <c:x val="4.8671697287839023E-2"/>
          <c:y val="1.222183664271847E-2"/>
          <c:w val="0.9288059848133956"/>
          <c:h val="6.472990211134956E-2"/>
        </c:manualLayout>
      </c:layout>
      <c:overlay val="0"/>
      <c:txPr>
        <a:bodyPr/>
        <a:lstStyle/>
        <a:p>
          <a:pPr>
            <a:defRPr sz="1200"/>
          </a:pPr>
          <a:endParaRPr lang="en-US"/>
        </a:p>
      </c:txPr>
    </c:legend>
    <c:plotVisOnly val="1"/>
    <c:dispBlanksAs val="gap"/>
    <c:showDLblsOverMax val="0"/>
  </c:chart>
  <c:txPr>
    <a:bodyPr/>
    <a:lstStyle/>
    <a:p>
      <a:pPr>
        <a:defRPr sz="1050" b="1"/>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E3477A1-77F2-4ECA-BF91-E783A4EE04D9}" type="datetimeFigureOut">
              <a:rPr lang="en-US" smtClean="0"/>
              <a:t>1/15/2014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796EADE-0FD3-4172-A087-65637ABC464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477A1-77F2-4ECA-BF91-E783A4EE04D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477A1-77F2-4ECA-BF91-E783A4EE04D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477A1-77F2-4ECA-BF91-E783A4EE04D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3477A1-77F2-4ECA-BF91-E783A4EE04D9}"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796EADE-0FD3-4172-A087-65637ABC464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3477A1-77F2-4ECA-BF91-E783A4EE04D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3477A1-77F2-4ECA-BF91-E783A4EE04D9}"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3477A1-77F2-4ECA-BF91-E783A4EE04D9}"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477A1-77F2-4ECA-BF91-E783A4EE04D9}"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3477A1-77F2-4ECA-BF91-E783A4EE04D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3477A1-77F2-4ECA-BF91-E783A4EE04D9}"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6EADE-0FD3-4172-A087-65637ABC46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3477A1-77F2-4ECA-BF91-E783A4EE04D9}" type="datetimeFigureOut">
              <a:rPr lang="en-US" smtClean="0"/>
              <a:t>1/15/2014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796EADE-0FD3-4172-A087-65637ABC464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NARRATIVE</a:t>
            </a:r>
            <a:endParaRPr lang="en-US" dirty="0"/>
          </a:p>
        </p:txBody>
      </p:sp>
      <p:sp>
        <p:nvSpPr>
          <p:cNvPr id="4" name="Subtitle 3"/>
          <p:cNvSpPr>
            <a:spLocks noGrp="1"/>
          </p:cNvSpPr>
          <p:nvPr>
            <p:ph type="subTitle" idx="1"/>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33400"/>
            <a:ext cx="6705600" cy="4572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914400" y="5257800"/>
            <a:ext cx="8001000" cy="954107"/>
          </a:xfrm>
          <a:prstGeom prst="rect">
            <a:avLst/>
          </a:prstGeom>
          <a:noFill/>
        </p:spPr>
        <p:txBody>
          <a:bodyPr wrap="square" rtlCol="0">
            <a:spAutoFit/>
          </a:bodyPr>
          <a:lstStyle/>
          <a:p>
            <a:pPr algn="ctr"/>
            <a:r>
              <a:rPr lang="en-US" sz="2800" dirty="0" smtClean="0"/>
              <a:t>2013 PUEBLO INTERAGENCY DISPATCH CENTER </a:t>
            </a:r>
          </a:p>
          <a:p>
            <a:pPr algn="ctr"/>
            <a:r>
              <a:rPr lang="en-US" sz="2800" dirty="0" smtClean="0"/>
              <a:t>ANNUAL REPORT</a:t>
            </a:r>
            <a:endParaRPr lang="en-US" sz="2800" dirty="0"/>
          </a:p>
        </p:txBody>
      </p:sp>
    </p:spTree>
    <p:extLst>
      <p:ext uri="{BB962C8B-B14F-4D97-AF65-F5344CB8AC3E}">
        <p14:creationId xmlns:p14="http://schemas.microsoft.com/office/powerpoint/2010/main" val="183845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p:spPr>
        <p:txBody>
          <a:bodyPr>
            <a:noAutofit/>
          </a:bodyPr>
          <a:lstStyle/>
          <a:p>
            <a:r>
              <a:rPr lang="en-US" sz="4000" b="0" dirty="0" smtClean="0">
                <a:solidFill>
                  <a:schemeClr val="bg1"/>
                </a:solidFill>
              </a:rPr>
              <a:t>Incidents by Hour</a:t>
            </a:r>
            <a:endParaRPr lang="en-US" sz="4000"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487675421"/>
              </p:ext>
            </p:extLst>
          </p:nvPr>
        </p:nvGraphicFramePr>
        <p:xfrm>
          <a:off x="0" y="747712"/>
          <a:ext cx="9144000" cy="611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129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8200"/>
          </a:xfrm>
        </p:spPr>
        <p:txBody>
          <a:bodyPr>
            <a:normAutofit/>
          </a:bodyPr>
          <a:lstStyle/>
          <a:p>
            <a:r>
              <a:rPr lang="en-US" b="0" dirty="0" smtClean="0">
                <a:solidFill>
                  <a:schemeClr val="bg1"/>
                </a:solidFill>
              </a:rPr>
              <a:t>Red Flag Warning Incidents: 79</a:t>
            </a:r>
            <a:endParaRPr lang="en-US"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653221831"/>
              </p:ext>
            </p:extLst>
          </p:nvPr>
        </p:nvGraphicFramePr>
        <p:xfrm>
          <a:off x="0" y="914400"/>
          <a:ext cx="9143999"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4252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2400"/>
            <a:ext cx="9067800" cy="762000"/>
          </a:xfrm>
        </p:spPr>
        <p:txBody>
          <a:bodyPr>
            <a:normAutofit/>
          </a:bodyPr>
          <a:lstStyle/>
          <a:p>
            <a:r>
              <a:rPr lang="en-US" b="0" dirty="0" smtClean="0">
                <a:solidFill>
                  <a:schemeClr val="bg1"/>
                </a:solidFill>
              </a:rPr>
              <a:t>5 Year Average of Incidents: 1,464</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761363812"/>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20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200"/>
            <a:ext cx="8229600" cy="838200"/>
          </a:xfrm>
        </p:spPr>
        <p:txBody>
          <a:bodyPr/>
          <a:lstStyle/>
          <a:p>
            <a:r>
              <a:rPr lang="en-US" dirty="0" smtClean="0">
                <a:solidFill>
                  <a:schemeClr val="bg1"/>
                </a:solidFill>
              </a:rPr>
              <a:t>FIRES AND ACRES</a:t>
            </a:r>
            <a:endParaRPr lang="en-US" dirty="0">
              <a:solidFill>
                <a:schemeClr val="bg1"/>
              </a:solidFill>
            </a:endParaRPr>
          </a:p>
        </p:txBody>
      </p:sp>
      <p:sp>
        <p:nvSpPr>
          <p:cNvPr id="3" name="Subtitle 2"/>
          <p:cNvSpPr>
            <a:spLocks noGrp="1"/>
          </p:cNvSpPr>
          <p:nvPr>
            <p:ph type="subTitle" idx="1"/>
          </p:nvPr>
        </p:nvSpPr>
        <p:spPr>
          <a:xfrm>
            <a:off x="1371600" y="4953000"/>
            <a:ext cx="6400800" cy="1447800"/>
          </a:xfrm>
        </p:spPr>
        <p:txBody>
          <a:bodyPr/>
          <a:lstStyle/>
          <a:p>
            <a:r>
              <a:rPr lang="en-US" dirty="0"/>
              <a:t>FIRES and ACRES TOTALS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8686800" cy="5562600"/>
          </a:xfrm>
          <a:prstGeom prst="rect">
            <a:avLst/>
          </a:prstGeom>
        </p:spPr>
      </p:pic>
      <p:sp>
        <p:nvSpPr>
          <p:cNvPr id="5" name="TextBox 4"/>
          <p:cNvSpPr txBox="1"/>
          <p:nvPr/>
        </p:nvSpPr>
        <p:spPr>
          <a:xfrm>
            <a:off x="5486400" y="6172200"/>
            <a:ext cx="2971800" cy="369332"/>
          </a:xfrm>
          <a:prstGeom prst="rect">
            <a:avLst/>
          </a:prstGeom>
          <a:noFill/>
        </p:spPr>
        <p:txBody>
          <a:bodyPr wrap="square" rtlCol="0">
            <a:spAutoFit/>
          </a:bodyPr>
          <a:lstStyle/>
          <a:p>
            <a:r>
              <a:rPr lang="en-US" dirty="0" smtClean="0"/>
              <a:t>PAPOOSE </a:t>
            </a:r>
            <a:endParaRPr lang="en-US" dirty="0"/>
          </a:p>
        </p:txBody>
      </p:sp>
    </p:spTree>
    <p:extLst>
      <p:ext uri="{BB962C8B-B14F-4D97-AF65-F5344CB8AC3E}">
        <p14:creationId xmlns:p14="http://schemas.microsoft.com/office/powerpoint/2010/main" val="2296620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p:spPr>
        <p:txBody>
          <a:bodyPr/>
          <a:lstStyle/>
          <a:p>
            <a:r>
              <a:rPr lang="en-US" b="0" dirty="0" smtClean="0">
                <a:solidFill>
                  <a:schemeClr val="bg1"/>
                </a:solidFill>
              </a:rPr>
              <a:t>Fire and Acres by Agency</a:t>
            </a:r>
            <a:endParaRPr lang="en-US" b="0"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2339240449"/>
              </p:ext>
            </p:extLst>
          </p:nvPr>
        </p:nvGraphicFramePr>
        <p:xfrm>
          <a:off x="0" y="838200"/>
          <a:ext cx="9144000" cy="6019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3768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8991600" cy="1371600"/>
          </a:xfrm>
        </p:spPr>
        <p:txBody>
          <a:bodyPr>
            <a:normAutofit/>
          </a:bodyPr>
          <a:lstStyle/>
          <a:p>
            <a:r>
              <a:rPr lang="en-US" b="0" dirty="0" smtClean="0">
                <a:solidFill>
                  <a:schemeClr val="bg1"/>
                </a:solidFill>
              </a:rPr>
              <a:t>PSICC</a:t>
            </a:r>
            <a:r>
              <a:rPr lang="en-US" sz="1800" b="0" dirty="0" smtClean="0">
                <a:solidFill>
                  <a:schemeClr val="bg1"/>
                </a:solidFill>
              </a:rPr>
              <a:t> </a:t>
            </a:r>
            <a:r>
              <a:rPr lang="en-US" sz="2400" b="0" dirty="0" smtClean="0">
                <a:solidFill>
                  <a:schemeClr val="bg1"/>
                </a:solidFill>
              </a:rPr>
              <a:t>99 Fires / 3,347 Acres</a:t>
            </a:r>
            <a:r>
              <a:rPr lang="en-US" b="0" dirty="0" smtClean="0">
                <a:solidFill>
                  <a:schemeClr val="bg1"/>
                </a:solidFill>
              </a:rPr>
              <a:t> &amp; </a:t>
            </a:r>
            <a:br>
              <a:rPr lang="en-US" b="0" dirty="0" smtClean="0">
                <a:solidFill>
                  <a:schemeClr val="bg1"/>
                </a:solidFill>
              </a:rPr>
            </a:br>
            <a:r>
              <a:rPr lang="en-US" b="0" dirty="0" smtClean="0">
                <a:solidFill>
                  <a:schemeClr val="bg1"/>
                </a:solidFill>
              </a:rPr>
              <a:t>RGF </a:t>
            </a:r>
            <a:r>
              <a:rPr lang="en-US" sz="2400" b="0" dirty="0" smtClean="0">
                <a:solidFill>
                  <a:schemeClr val="bg1"/>
                </a:solidFill>
              </a:rPr>
              <a:t>21 Fires / 89,388 Acres</a:t>
            </a:r>
            <a:endParaRPr lang="en-US" sz="2000"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4263165027"/>
              </p:ext>
            </p:extLst>
          </p:nvPr>
        </p:nvGraphicFramePr>
        <p:xfrm>
          <a:off x="0" y="1219200"/>
          <a:ext cx="9143999"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764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067800" cy="762000"/>
          </a:xfrm>
        </p:spPr>
        <p:txBody>
          <a:bodyPr>
            <a:normAutofit/>
          </a:bodyPr>
          <a:lstStyle/>
          <a:p>
            <a:r>
              <a:rPr lang="en-US" b="0" dirty="0" smtClean="0">
                <a:solidFill>
                  <a:schemeClr val="bg1"/>
                </a:solidFill>
              </a:rPr>
              <a:t>RGD </a:t>
            </a:r>
            <a:r>
              <a:rPr lang="en-US" sz="2000" b="0" dirty="0" smtClean="0">
                <a:solidFill>
                  <a:schemeClr val="bg1"/>
                </a:solidFill>
              </a:rPr>
              <a:t>27 Fires / 847 Acres</a:t>
            </a:r>
            <a:r>
              <a:rPr lang="en-US" b="0" dirty="0" smtClean="0">
                <a:solidFill>
                  <a:schemeClr val="bg1"/>
                </a:solidFill>
              </a:rPr>
              <a:t> &amp; SLD </a:t>
            </a:r>
            <a:r>
              <a:rPr lang="en-US" sz="2000" b="0" dirty="0" smtClean="0">
                <a:solidFill>
                  <a:schemeClr val="bg1"/>
                </a:solidFill>
              </a:rPr>
              <a:t>4 Fires / 903 Acres</a:t>
            </a:r>
            <a:endParaRPr lang="en-US"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989411642"/>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854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050"/>
            <a:ext cx="9144000" cy="762000"/>
          </a:xfrm>
        </p:spPr>
        <p:txBody>
          <a:bodyPr/>
          <a:lstStyle/>
          <a:p>
            <a:r>
              <a:rPr lang="en-US" b="0" dirty="0" smtClean="0">
                <a:solidFill>
                  <a:schemeClr val="bg1"/>
                </a:solidFill>
              </a:rPr>
              <a:t>County Fires and Acres</a:t>
            </a:r>
            <a:endParaRPr lang="en-US"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352039174"/>
              </p:ext>
            </p:extLst>
          </p:nvPr>
        </p:nvGraphicFramePr>
        <p:xfrm>
          <a:off x="0" y="762000"/>
          <a:ext cx="91440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243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8200"/>
          </a:xfrm>
        </p:spPr>
        <p:txBody>
          <a:bodyPr>
            <a:normAutofit fontScale="90000"/>
          </a:bodyPr>
          <a:lstStyle/>
          <a:p>
            <a:r>
              <a:rPr lang="en-US" b="0" dirty="0" smtClean="0">
                <a:solidFill>
                  <a:schemeClr val="bg1"/>
                </a:solidFill>
              </a:rPr>
              <a:t>251 Fires / </a:t>
            </a:r>
            <a:r>
              <a:rPr lang="en-US" sz="4000" b="0" dirty="0" smtClean="0">
                <a:solidFill>
                  <a:schemeClr val="bg1"/>
                </a:solidFill>
              </a:rPr>
              <a:t>131,727</a:t>
            </a:r>
            <a:r>
              <a:rPr lang="en-US" b="0" dirty="0" smtClean="0">
                <a:solidFill>
                  <a:schemeClr val="bg1"/>
                </a:solidFill>
              </a:rPr>
              <a:t> Acres </a:t>
            </a:r>
            <a:r>
              <a:rPr lang="en-US" sz="4000" b="0" dirty="0" smtClean="0">
                <a:solidFill>
                  <a:schemeClr val="bg1"/>
                </a:solidFill>
              </a:rPr>
              <a:t>by Month</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865956644"/>
              </p:ext>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721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685800"/>
          </a:xfrm>
        </p:spPr>
        <p:txBody>
          <a:bodyPr>
            <a:noAutofit/>
          </a:bodyPr>
          <a:lstStyle/>
          <a:p>
            <a:r>
              <a:rPr lang="en-US" sz="4000" b="0" dirty="0" smtClean="0">
                <a:solidFill>
                  <a:schemeClr val="bg1"/>
                </a:solidFill>
              </a:rPr>
              <a:t>Stat Cause by Month</a:t>
            </a:r>
            <a:endParaRPr lang="en-US" sz="4000"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370250237"/>
              </p:ext>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375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
            <a:ext cx="8229600" cy="838200"/>
          </a:xfrm>
        </p:spPr>
        <p:txBody>
          <a:bodyPr>
            <a:normAutofit/>
          </a:bodyPr>
          <a:lstStyle/>
          <a:p>
            <a:r>
              <a:rPr lang="en-US" sz="4400" dirty="0" smtClean="0">
                <a:solidFill>
                  <a:schemeClr val="bg1"/>
                </a:solidFill>
              </a:rPr>
              <a:t>narrative</a:t>
            </a:r>
            <a:endParaRPr lang="en-US" sz="4400" dirty="0">
              <a:solidFill>
                <a:schemeClr val="bg1"/>
              </a:solidFill>
            </a:endParaRPr>
          </a:p>
        </p:txBody>
      </p:sp>
      <p:sp>
        <p:nvSpPr>
          <p:cNvPr id="4" name="Subtitle 3"/>
          <p:cNvSpPr>
            <a:spLocks noGrp="1"/>
          </p:cNvSpPr>
          <p:nvPr>
            <p:ph type="subTitle" idx="1"/>
          </p:nvPr>
        </p:nvSpPr>
        <p:spPr>
          <a:xfrm>
            <a:off x="0" y="1066800"/>
            <a:ext cx="9144000" cy="5791200"/>
          </a:xfrm>
        </p:spPr>
        <p:txBody>
          <a:bodyPr>
            <a:normAutofit fontScale="92500" lnSpcReduction="10000"/>
          </a:bodyPr>
          <a:lstStyle/>
          <a:p>
            <a:pPr marL="457200" indent="-457200" algn="l">
              <a:buFont typeface="Arial" panose="020B0604020202020204" pitchFamily="34" charset="0"/>
              <a:buChar char="•"/>
            </a:pPr>
            <a:r>
              <a:rPr lang="en-US" sz="1800" b="1" dirty="0">
                <a:solidFill>
                  <a:schemeClr val="bg1"/>
                </a:solidFill>
              </a:rPr>
              <a:t>The Pueblo Interagency Dispatch Zone </a:t>
            </a:r>
            <a:r>
              <a:rPr lang="en-US" sz="1800" b="1" dirty="0" smtClean="0">
                <a:solidFill>
                  <a:schemeClr val="bg1"/>
                </a:solidFill>
              </a:rPr>
              <a:t>experienced </a:t>
            </a:r>
            <a:r>
              <a:rPr lang="en-US" sz="1800" b="1" dirty="0">
                <a:solidFill>
                  <a:schemeClr val="bg1"/>
                </a:solidFill>
              </a:rPr>
              <a:t>an average fire season during 2013, with an above average amount of large fires within a short period of time. </a:t>
            </a:r>
            <a:r>
              <a:rPr lang="en-US" sz="1800" b="1" dirty="0" smtClean="0">
                <a:solidFill>
                  <a:schemeClr val="bg1"/>
                </a:solidFill>
              </a:rPr>
              <a:t>The zone also experienced large scale flooding, affecting several counties.  Interagency coordination was activated to support community efforts. For </a:t>
            </a:r>
            <a:r>
              <a:rPr lang="en-US" sz="1800" b="1" dirty="0">
                <a:solidFill>
                  <a:schemeClr val="bg1"/>
                </a:solidFill>
              </a:rPr>
              <a:t>the first time in several years Kansas had only one large fire compared to the average of ten. </a:t>
            </a:r>
            <a:endParaRPr lang="en-US" sz="1800" b="1" dirty="0" smtClean="0">
              <a:solidFill>
                <a:schemeClr val="bg1"/>
              </a:solidFill>
            </a:endParaRPr>
          </a:p>
          <a:p>
            <a:pPr marL="457200" indent="-457200" algn="l">
              <a:buFont typeface="Arial" panose="020B0604020202020204" pitchFamily="34" charset="0"/>
              <a:buChar char="•"/>
            </a:pPr>
            <a:endParaRPr lang="en-US" sz="1800" b="1" dirty="0" smtClean="0">
              <a:solidFill>
                <a:schemeClr val="bg1"/>
              </a:solidFill>
            </a:endParaRPr>
          </a:p>
          <a:p>
            <a:pPr marL="457200" indent="-457200" algn="l">
              <a:buFont typeface="Arial" panose="020B0604020202020204" pitchFamily="34" charset="0"/>
              <a:buChar char="•"/>
            </a:pPr>
            <a:r>
              <a:rPr lang="en-US" sz="1800" b="1" dirty="0" smtClean="0">
                <a:solidFill>
                  <a:schemeClr val="bg1"/>
                </a:solidFill>
              </a:rPr>
              <a:t>Colorado fuels continued to show drought stricken reading throughout the winter. </a:t>
            </a:r>
          </a:p>
          <a:p>
            <a:pPr marL="457200" indent="-457200" algn="l">
              <a:buFont typeface="Arial" panose="020B0604020202020204" pitchFamily="34" charset="0"/>
              <a:buChar char="•"/>
            </a:pPr>
            <a:r>
              <a:rPr lang="en-US" sz="1800" b="1" dirty="0" smtClean="0">
                <a:solidFill>
                  <a:schemeClr val="bg1"/>
                </a:solidFill>
              </a:rPr>
              <a:t>The </a:t>
            </a:r>
            <a:r>
              <a:rPr lang="en-US" sz="1800" b="1" dirty="0">
                <a:solidFill>
                  <a:schemeClr val="bg1"/>
                </a:solidFill>
              </a:rPr>
              <a:t>San Luis Valley </a:t>
            </a:r>
            <a:r>
              <a:rPr lang="en-US" sz="1800" b="1" dirty="0" smtClean="0">
                <a:solidFill>
                  <a:schemeClr val="bg1"/>
                </a:solidFill>
              </a:rPr>
              <a:t>had the </a:t>
            </a:r>
            <a:r>
              <a:rPr lang="en-US" sz="1800" b="1" dirty="0">
                <a:solidFill>
                  <a:schemeClr val="bg1"/>
                </a:solidFill>
              </a:rPr>
              <a:t>first large fire (April 29</a:t>
            </a:r>
            <a:r>
              <a:rPr lang="en-US" sz="1800" b="1" baseline="30000" dirty="0">
                <a:solidFill>
                  <a:schemeClr val="bg1"/>
                </a:solidFill>
              </a:rPr>
              <a:t>th</a:t>
            </a:r>
            <a:r>
              <a:rPr lang="en-US" sz="1800" b="1" dirty="0">
                <a:solidFill>
                  <a:schemeClr val="bg1"/>
                </a:solidFill>
              </a:rPr>
              <a:t> Stockade) in Conejos County/San Luis District-BLM for 918 acres</a:t>
            </a:r>
            <a:r>
              <a:rPr lang="en-US" sz="1800" b="1" dirty="0" smtClean="0">
                <a:solidFill>
                  <a:schemeClr val="bg1"/>
                </a:solidFill>
              </a:rPr>
              <a:t>. This fire was the first of 5 large fires for the San Luis Valley.   </a:t>
            </a:r>
          </a:p>
          <a:p>
            <a:pPr marL="457200" indent="-457200" algn="l">
              <a:buFont typeface="Arial" panose="020B0604020202020204" pitchFamily="34" charset="0"/>
              <a:buChar char="•"/>
            </a:pPr>
            <a:endParaRPr lang="en-US" sz="1800" b="1" dirty="0" smtClean="0">
              <a:solidFill>
                <a:schemeClr val="bg1"/>
              </a:solidFill>
            </a:endParaRPr>
          </a:p>
          <a:p>
            <a:pPr marL="457200" indent="-457200" algn="l">
              <a:buFont typeface="Arial" panose="020B0604020202020204" pitchFamily="34" charset="0"/>
              <a:buChar char="•"/>
            </a:pPr>
            <a:r>
              <a:rPr lang="en-US" sz="1800" b="1" dirty="0" smtClean="0">
                <a:solidFill>
                  <a:schemeClr val="bg1"/>
                </a:solidFill>
              </a:rPr>
              <a:t>June </a:t>
            </a:r>
            <a:r>
              <a:rPr lang="en-US" sz="1800" b="1" dirty="0">
                <a:solidFill>
                  <a:schemeClr val="bg1"/>
                </a:solidFill>
              </a:rPr>
              <a:t>held the largest activity for </a:t>
            </a:r>
            <a:r>
              <a:rPr lang="en-US" sz="1800" b="1" dirty="0" smtClean="0">
                <a:solidFill>
                  <a:schemeClr val="bg1"/>
                </a:solidFill>
              </a:rPr>
              <a:t> the Pueblo </a:t>
            </a:r>
            <a:r>
              <a:rPr lang="en-US" sz="1800" b="1" dirty="0">
                <a:solidFill>
                  <a:schemeClr val="bg1"/>
                </a:solidFill>
              </a:rPr>
              <a:t>Dispatch </a:t>
            </a:r>
            <a:r>
              <a:rPr lang="en-US" sz="1800" b="1" dirty="0" smtClean="0">
                <a:solidFill>
                  <a:schemeClr val="bg1"/>
                </a:solidFill>
              </a:rPr>
              <a:t>Center. It supported </a:t>
            </a:r>
            <a:r>
              <a:rPr lang="en-US" sz="1800" b="1" dirty="0">
                <a:solidFill>
                  <a:schemeClr val="bg1"/>
                </a:solidFill>
              </a:rPr>
              <a:t>and mobilized 14 Incident Management teams for 8 large fires between the dates of June 11 through June 20</a:t>
            </a:r>
            <a:r>
              <a:rPr lang="en-US" sz="1800" b="1" baseline="30000" dirty="0">
                <a:solidFill>
                  <a:schemeClr val="bg1"/>
                </a:solidFill>
              </a:rPr>
              <a:t>th</a:t>
            </a:r>
            <a:r>
              <a:rPr lang="en-US" sz="1800" b="1" dirty="0">
                <a:solidFill>
                  <a:schemeClr val="bg1"/>
                </a:solidFill>
              </a:rPr>
              <a:t>.  </a:t>
            </a:r>
            <a:endParaRPr lang="en-US" sz="1800" b="1" dirty="0" smtClean="0">
              <a:solidFill>
                <a:schemeClr val="bg1"/>
              </a:solidFill>
            </a:endParaRPr>
          </a:p>
          <a:p>
            <a:pPr marL="457200" indent="-457200" algn="l">
              <a:buFont typeface="Arial" panose="020B0604020202020204" pitchFamily="34" charset="0"/>
              <a:buChar char="•"/>
            </a:pPr>
            <a:endParaRPr lang="en-US" sz="1800" b="1" dirty="0" smtClean="0">
              <a:solidFill>
                <a:schemeClr val="bg1"/>
              </a:solidFill>
            </a:endParaRPr>
          </a:p>
          <a:p>
            <a:pPr marL="457200" indent="-457200" algn="l">
              <a:buFont typeface="Arial" panose="020B0604020202020204" pitchFamily="34" charset="0"/>
              <a:buChar char="•"/>
            </a:pPr>
            <a:r>
              <a:rPr lang="en-US" sz="1800" b="1" dirty="0" smtClean="0">
                <a:solidFill>
                  <a:schemeClr val="bg1"/>
                </a:solidFill>
              </a:rPr>
              <a:t>On </a:t>
            </a:r>
            <a:r>
              <a:rPr lang="en-US" sz="1800" b="1" dirty="0">
                <a:solidFill>
                  <a:schemeClr val="bg1"/>
                </a:solidFill>
              </a:rPr>
              <a:t>June 11 in a span of three hours we started support of the Royal Gorge, Black Forest and Klikus fires. All three fires occurred in urban settings with immediate evacuations and team orders.  </a:t>
            </a:r>
            <a:endParaRPr lang="en-US" sz="1800" b="1" dirty="0" smtClean="0">
              <a:solidFill>
                <a:schemeClr val="bg1"/>
              </a:solidFill>
            </a:endParaRPr>
          </a:p>
          <a:p>
            <a:pPr marL="457200" indent="-457200" algn="l">
              <a:buFont typeface="Arial" panose="020B0604020202020204" pitchFamily="34" charset="0"/>
              <a:buChar char="•"/>
            </a:pPr>
            <a:endParaRPr lang="en-US" sz="1800" b="1" dirty="0" smtClean="0">
              <a:solidFill>
                <a:schemeClr val="bg1"/>
              </a:solidFill>
            </a:endParaRPr>
          </a:p>
          <a:p>
            <a:pPr marL="457200" indent="-457200" algn="l">
              <a:buFont typeface="Arial" panose="020B0604020202020204" pitchFamily="34" charset="0"/>
              <a:buChar char="•"/>
            </a:pPr>
            <a:r>
              <a:rPr lang="en-US" sz="1800" b="1" dirty="0" smtClean="0">
                <a:solidFill>
                  <a:schemeClr val="bg1"/>
                </a:solidFill>
              </a:rPr>
              <a:t>The </a:t>
            </a:r>
            <a:r>
              <a:rPr lang="en-US" sz="1800" b="1" dirty="0">
                <a:solidFill>
                  <a:schemeClr val="bg1"/>
                </a:solidFill>
              </a:rPr>
              <a:t>next surge of fires occurred on June 19</a:t>
            </a:r>
            <a:r>
              <a:rPr lang="en-US" sz="1800" b="1" baseline="30000" dirty="0">
                <a:solidFill>
                  <a:schemeClr val="bg1"/>
                </a:solidFill>
              </a:rPr>
              <a:t>th</a:t>
            </a:r>
            <a:r>
              <a:rPr lang="en-US" sz="1800" b="1" dirty="0">
                <a:solidFill>
                  <a:schemeClr val="bg1"/>
                </a:solidFill>
              </a:rPr>
              <a:t>; the start of Lime Gulch, Bull Gulch, East Peak, Papoose (West Fork Complex).  </a:t>
            </a:r>
          </a:p>
          <a:p>
            <a:pPr marL="457200" indent="-457200" algn="l">
              <a:buFont typeface="Arial" panose="020B0604020202020204" pitchFamily="34" charset="0"/>
              <a:buChar char="•"/>
            </a:pPr>
            <a:endParaRPr lang="en-US" sz="1600" b="1" dirty="0">
              <a:solidFill>
                <a:schemeClr val="bg1"/>
              </a:solidFill>
            </a:endParaRP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15093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p:cTn id="3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p:cTn id="45"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685800"/>
          </a:xfrm>
        </p:spPr>
        <p:txBody>
          <a:bodyPr>
            <a:normAutofit fontScale="90000"/>
          </a:bodyPr>
          <a:lstStyle/>
          <a:p>
            <a:r>
              <a:rPr lang="en-US" b="0" dirty="0" smtClean="0">
                <a:solidFill>
                  <a:schemeClr val="bg1"/>
                </a:solidFill>
              </a:rPr>
              <a:t>5 Year Average: </a:t>
            </a:r>
            <a:r>
              <a:rPr lang="en-US" sz="3600" b="0" dirty="0" smtClean="0">
                <a:solidFill>
                  <a:schemeClr val="bg1"/>
                </a:solidFill>
              </a:rPr>
              <a:t>336 Fires / 115,188 Acres</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467219799"/>
              </p:ext>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405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1066800"/>
          </a:xfrm>
        </p:spPr>
        <p:txBody>
          <a:bodyPr>
            <a:normAutofit/>
          </a:bodyPr>
          <a:lstStyle/>
          <a:p>
            <a:r>
              <a:rPr lang="en-US" sz="2000" dirty="0" smtClean="0">
                <a:solidFill>
                  <a:schemeClr val="bg1"/>
                </a:solidFill>
              </a:rPr>
              <a:t>2013 Resource orders</a:t>
            </a:r>
            <a:br>
              <a:rPr lang="en-US" sz="2000" dirty="0" smtClean="0">
                <a:solidFill>
                  <a:schemeClr val="bg1"/>
                </a:solidFill>
              </a:rPr>
            </a:br>
            <a:r>
              <a:rPr lang="en-US" sz="2000" dirty="0" smtClean="0">
                <a:solidFill>
                  <a:schemeClr val="bg1"/>
                </a:solidFill>
              </a:rPr>
              <a:t>overhead, engines, aircraft and crews</a:t>
            </a:r>
            <a:br>
              <a:rPr lang="en-US" sz="2000" dirty="0" smtClean="0">
                <a:solidFill>
                  <a:schemeClr val="bg1"/>
                </a:solidFill>
              </a:rPr>
            </a:br>
            <a:r>
              <a:rPr lang="en-US" sz="2000" dirty="0" smtClean="0">
                <a:solidFill>
                  <a:schemeClr val="bg1"/>
                </a:solidFill>
              </a:rPr>
              <a:t>IN AND OUT OF ZONE ASSIGNMENTS</a:t>
            </a:r>
            <a:endParaRPr lang="en-US" sz="2000" dirty="0">
              <a:solidFill>
                <a:schemeClr val="bg1"/>
              </a:solidFill>
            </a:endParaRPr>
          </a:p>
        </p:txBody>
      </p:sp>
      <p:sp>
        <p:nvSpPr>
          <p:cNvPr id="2" name="Content Placeholder 1"/>
          <p:cNvSpPr>
            <a:spLocks noGrp="1"/>
          </p:cNvSpPr>
          <p:nvPr>
            <p:ph type="subTitle" idx="1"/>
          </p:nvPr>
        </p:nvSpPr>
        <p:spPr>
          <a:xfrm>
            <a:off x="228600" y="1752600"/>
            <a:ext cx="8839200" cy="4974102"/>
          </a:xfrm>
        </p:spPr>
        <p:txBody>
          <a:bodyPr>
            <a:normAutofit/>
          </a:bodyPr>
          <a:lstStyle/>
          <a:p>
            <a:endParaRPr lang="en-US"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5638800"/>
            <a:ext cx="3733800" cy="369332"/>
          </a:xfrm>
          <a:prstGeom prst="rect">
            <a:avLst/>
          </a:prstGeom>
          <a:noFill/>
        </p:spPr>
        <p:txBody>
          <a:bodyPr wrap="square" rtlCol="0">
            <a:spAutoFit/>
          </a:bodyPr>
          <a:lstStyle/>
          <a:p>
            <a:r>
              <a:rPr lang="en-US" dirty="0" smtClean="0"/>
              <a:t>Mid-plains Crew – East Peak Fire</a:t>
            </a:r>
            <a:endParaRPr lang="en-US" dirty="0"/>
          </a:p>
        </p:txBody>
      </p:sp>
    </p:spTree>
    <p:extLst>
      <p:ext uri="{BB962C8B-B14F-4D97-AF65-F5344CB8AC3E}">
        <p14:creationId xmlns:p14="http://schemas.microsoft.com/office/powerpoint/2010/main" val="3572290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a:solidFill>
                  <a:schemeClr val="bg1"/>
                </a:solidFill>
              </a:rPr>
              <a:t>OVERHEAD INZONE</a:t>
            </a:r>
            <a:br>
              <a:rPr lang="en-US" sz="3100" dirty="0">
                <a:solidFill>
                  <a:schemeClr val="bg1"/>
                </a:solidFill>
              </a:rPr>
            </a:br>
            <a:r>
              <a:rPr lang="en-US" sz="3100" dirty="0" smtClean="0">
                <a:solidFill>
                  <a:schemeClr val="bg1"/>
                </a:solidFill>
              </a:rPr>
              <a:t>1129 REQUEST FOR 27 </a:t>
            </a:r>
            <a:r>
              <a:rPr lang="en-US" sz="3100" dirty="0">
                <a:solidFill>
                  <a:schemeClr val="bg1"/>
                </a:solidFill>
              </a:rPr>
              <a:t>INCIDENTS </a:t>
            </a:r>
            <a:r>
              <a:rPr lang="en-US" dirty="0"/>
              <a:t/>
            </a:r>
            <a:br>
              <a:rPr lang="en-US" dirty="0"/>
            </a:br>
            <a:endParaRPr lang="en-US" dirty="0"/>
          </a:p>
        </p:txBody>
      </p:sp>
      <p:graphicFrame>
        <p:nvGraphicFramePr>
          <p:cNvPr id="7" name="Content Placeholder 3"/>
          <p:cNvGraphicFramePr>
            <a:graphicFrameLocks noGrp="1"/>
          </p:cNvGraphicFramePr>
          <p:nvPr>
            <p:ph sz="half" idx="1"/>
            <p:extLst>
              <p:ext uri="{D42A27DB-BD31-4B8C-83A1-F6EECF244321}">
                <p14:modId xmlns:p14="http://schemas.microsoft.com/office/powerpoint/2010/main" val="1888956008"/>
              </p:ext>
            </p:extLst>
          </p:nvPr>
        </p:nvGraphicFramePr>
        <p:xfrm>
          <a:off x="0" y="1143000"/>
          <a:ext cx="4495800" cy="571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122740844"/>
              </p:ext>
            </p:extLst>
          </p:nvPr>
        </p:nvGraphicFramePr>
        <p:xfrm>
          <a:off x="4648200" y="1143000"/>
          <a:ext cx="44958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400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bg1"/>
                </a:solidFill>
              </a:rPr>
              <a:t>OVERHEAD OUT OF ZONE</a:t>
            </a:r>
            <a:br>
              <a:rPr lang="en-US" sz="3600" dirty="0">
                <a:solidFill>
                  <a:schemeClr val="bg1"/>
                </a:solidFill>
              </a:rPr>
            </a:br>
            <a:r>
              <a:rPr lang="en-US" sz="3600" dirty="0" smtClean="0">
                <a:solidFill>
                  <a:schemeClr val="bg1"/>
                </a:solidFill>
              </a:rPr>
              <a:t>461 REQUEST FOR 112 </a:t>
            </a:r>
            <a:r>
              <a:rPr lang="en-US" sz="3600" dirty="0">
                <a:solidFill>
                  <a:schemeClr val="bg1"/>
                </a:solidFill>
              </a:rPr>
              <a:t>INCIDENTS  </a:t>
            </a:r>
            <a:r>
              <a:rPr lang="en-US" sz="3600" dirty="0" smtClean="0">
                <a:solidFill>
                  <a:schemeClr val="bg1"/>
                </a:solidFill>
              </a:rPr>
              <a:t> </a:t>
            </a:r>
            <a:endParaRPr lang="en-US" sz="3600"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2234039991"/>
              </p:ext>
            </p:ext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754191699"/>
              </p:ext>
            </p:ext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589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bg1"/>
                </a:solidFill>
              </a:rPr>
              <a:t>ENGINES IN ZONE</a:t>
            </a:r>
            <a:br>
              <a:rPr lang="en-US" sz="3600" dirty="0">
                <a:solidFill>
                  <a:schemeClr val="bg1"/>
                </a:solidFill>
              </a:rPr>
            </a:br>
            <a:r>
              <a:rPr lang="en-US" sz="3600" dirty="0" smtClean="0">
                <a:solidFill>
                  <a:schemeClr val="bg1"/>
                </a:solidFill>
              </a:rPr>
              <a:t>218 REQUEST FOR 17 </a:t>
            </a:r>
            <a:r>
              <a:rPr lang="en-US" sz="3600" dirty="0">
                <a:solidFill>
                  <a:schemeClr val="bg1"/>
                </a:solidFill>
              </a:rPr>
              <a:t>INCIDENTS </a:t>
            </a:r>
            <a:r>
              <a:rPr lang="en-US" sz="3600" dirty="0" smtClean="0">
                <a:solidFill>
                  <a:schemeClr val="bg1"/>
                </a:solidFill>
              </a:rPr>
              <a:t>  </a:t>
            </a:r>
            <a:endParaRPr lang="en-US" sz="36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39634023"/>
              </p:ext>
            </p:ext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3631280679"/>
              </p:ext>
            </p:ext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289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ENGINES OUT OF ZONE</a:t>
            </a:r>
            <a:br>
              <a:rPr lang="en-US" dirty="0">
                <a:solidFill>
                  <a:schemeClr val="bg1"/>
                </a:solidFill>
              </a:rPr>
            </a:br>
            <a:r>
              <a:rPr lang="en-US" dirty="0" smtClean="0">
                <a:solidFill>
                  <a:schemeClr val="bg1"/>
                </a:solidFill>
              </a:rPr>
              <a:t>84 REQUEST FOR 28 INCIDENTS</a:t>
            </a:r>
            <a:endParaRPr lang="en-US" dirty="0">
              <a:solidFill>
                <a:schemeClr val="bg1"/>
              </a:solidFill>
            </a:endParaRPr>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3682257037"/>
              </p:ext>
            </p:ext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70710685"/>
              </p:ext>
            </p:ext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3618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chemeClr val="bg1"/>
                </a:solidFill>
              </a:rPr>
              <a:t>CREWS IN ZONE</a:t>
            </a:r>
            <a:br>
              <a:rPr lang="en-US" sz="3600" dirty="0">
                <a:solidFill>
                  <a:schemeClr val="bg1"/>
                </a:solidFill>
              </a:rPr>
            </a:br>
            <a:r>
              <a:rPr lang="en-US" sz="3600" smtClean="0">
                <a:solidFill>
                  <a:schemeClr val="bg1"/>
                </a:solidFill>
              </a:rPr>
              <a:t>115 REQUEST </a:t>
            </a:r>
            <a:r>
              <a:rPr lang="en-US" sz="3600" dirty="0" smtClean="0">
                <a:solidFill>
                  <a:schemeClr val="bg1"/>
                </a:solidFill>
              </a:rPr>
              <a:t>FOR 23 INCIDENTS</a:t>
            </a:r>
            <a:endParaRPr lang="en-US" sz="3600" dirty="0"/>
          </a:p>
        </p:txBody>
      </p:sp>
      <p:graphicFrame>
        <p:nvGraphicFramePr>
          <p:cNvPr id="7" name="Content Placeholder 5"/>
          <p:cNvGraphicFramePr>
            <a:graphicFrameLocks noGrp="1"/>
          </p:cNvGraphicFramePr>
          <p:nvPr>
            <p:ph sz="half" idx="1"/>
            <p:extLst>
              <p:ext uri="{D42A27DB-BD31-4B8C-83A1-F6EECF244321}">
                <p14:modId xmlns:p14="http://schemas.microsoft.com/office/powerpoint/2010/main" val="586050564"/>
              </p:ext>
            </p:ext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45428585"/>
              </p:ext>
            </p:ext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637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bg1"/>
                </a:solidFill>
              </a:rPr>
              <a:t>CREWS OUT OF ZONE</a:t>
            </a:r>
            <a:br>
              <a:rPr lang="en-US" sz="3600" dirty="0">
                <a:solidFill>
                  <a:schemeClr val="bg1"/>
                </a:solidFill>
              </a:rPr>
            </a:br>
            <a:r>
              <a:rPr lang="en-US" sz="3600" dirty="0" smtClean="0">
                <a:solidFill>
                  <a:schemeClr val="bg1"/>
                </a:solidFill>
              </a:rPr>
              <a:t>32 REQUEST FOR 29 INCIDENTS</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289146955"/>
              </p:ext>
            </p:extLst>
          </p:nvPr>
        </p:nvGraphicFramePr>
        <p:xfrm>
          <a:off x="0" y="1600200"/>
          <a:ext cx="4495800"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756731262"/>
              </p:ext>
            </p:extLst>
          </p:nvPr>
        </p:nvGraphicFramePr>
        <p:xfrm>
          <a:off x="4648200" y="1600200"/>
          <a:ext cx="4495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944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normAutofit fontScale="90000"/>
          </a:bodyPr>
          <a:lstStyle/>
          <a:p>
            <a:r>
              <a:rPr lang="en-US" b="0" dirty="0" smtClean="0">
                <a:solidFill>
                  <a:schemeClr val="bg1"/>
                </a:solidFill>
              </a:rPr>
              <a:t>Aircraft In Zone: </a:t>
            </a:r>
            <a:br>
              <a:rPr lang="en-US" b="0" dirty="0" smtClean="0">
                <a:solidFill>
                  <a:schemeClr val="bg1"/>
                </a:solidFill>
              </a:rPr>
            </a:br>
            <a:r>
              <a:rPr lang="en-US" b="0" dirty="0" smtClean="0">
                <a:solidFill>
                  <a:schemeClr val="bg1"/>
                </a:solidFill>
              </a:rPr>
              <a:t>304 Requests / 38 Incidents</a:t>
            </a:r>
            <a:endParaRPr lang="en-US" b="0"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2945421715"/>
              </p:ext>
            </p:extLst>
          </p:nvPr>
        </p:nvGraphicFramePr>
        <p:xfrm>
          <a:off x="0" y="1524000"/>
          <a:ext cx="42672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247723591"/>
              </p:ext>
            </p:extLst>
          </p:nvPr>
        </p:nvGraphicFramePr>
        <p:xfrm>
          <a:off x="4419600" y="1600200"/>
          <a:ext cx="4724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362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2400"/>
            <a:ext cx="9144000" cy="762000"/>
          </a:xfrm>
        </p:spPr>
        <p:txBody>
          <a:bodyPr>
            <a:normAutofit fontScale="90000"/>
          </a:bodyPr>
          <a:lstStyle/>
          <a:p>
            <a:r>
              <a:rPr lang="en-US" b="0" dirty="0" smtClean="0">
                <a:solidFill>
                  <a:schemeClr val="bg1"/>
                </a:solidFill>
              </a:rPr>
              <a:t>Aircraft Out of Zone:  </a:t>
            </a:r>
            <a:br>
              <a:rPr lang="en-US" b="0" dirty="0" smtClean="0">
                <a:solidFill>
                  <a:schemeClr val="bg1"/>
                </a:solidFill>
              </a:rPr>
            </a:br>
            <a:r>
              <a:rPr lang="en-US" b="0" dirty="0" smtClean="0">
                <a:solidFill>
                  <a:schemeClr val="bg1"/>
                </a:solidFill>
              </a:rPr>
              <a:t>39 Requests / 13 Incidents</a:t>
            </a:r>
            <a:endParaRPr lang="en-US" b="0"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52991248"/>
              </p:ext>
            </p:extLst>
          </p:nvPr>
        </p:nvGraphicFramePr>
        <p:xfrm>
          <a:off x="4562475" y="1219200"/>
          <a:ext cx="4572000" cy="563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731614755"/>
              </p:ext>
            </p:extLst>
          </p:nvPr>
        </p:nvGraphicFramePr>
        <p:xfrm>
          <a:off x="1" y="1066800"/>
          <a:ext cx="4571999"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659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036638"/>
          </a:xfrm>
        </p:spPr>
        <p:txBody>
          <a:bodyPr/>
          <a:lstStyle/>
          <a:p>
            <a:r>
              <a:rPr lang="en-US" dirty="0" smtClean="0">
                <a:solidFill>
                  <a:schemeClr val="bg1"/>
                </a:solidFill>
              </a:rPr>
              <a:t>NARRATIVE</a:t>
            </a:r>
            <a:endParaRPr lang="en-US" dirty="0">
              <a:solidFill>
                <a:schemeClr val="bg1"/>
              </a:solidFill>
            </a:endParaRPr>
          </a:p>
        </p:txBody>
      </p:sp>
      <p:sp>
        <p:nvSpPr>
          <p:cNvPr id="3" name="Content Placeholder 2"/>
          <p:cNvSpPr>
            <a:spLocks noGrp="1"/>
          </p:cNvSpPr>
          <p:nvPr>
            <p:ph idx="1"/>
          </p:nvPr>
        </p:nvSpPr>
        <p:spPr>
          <a:xfrm>
            <a:off x="0" y="990600"/>
            <a:ext cx="9144000" cy="5867400"/>
          </a:xfrm>
        </p:spPr>
        <p:txBody>
          <a:bodyPr>
            <a:normAutofit/>
          </a:bodyPr>
          <a:lstStyle/>
          <a:p>
            <a:r>
              <a:rPr lang="en-US" sz="1800" b="1" dirty="0">
                <a:solidFill>
                  <a:schemeClr val="bg1"/>
                </a:solidFill>
              </a:rPr>
              <a:t>The utilization and coordination of aviation assets for initial attack and large fire support, lead to the success of safe fire suppression within the zone. The usage of the Pueblo Reload Tanker Base provided Colorado the opportunity to utilize the VLAT (Very Large Air Tanker) and MAFFS (Modular Airborn Firefighting Systems) </a:t>
            </a:r>
            <a:r>
              <a:rPr lang="en-US" sz="1800" b="1" dirty="0" smtClean="0">
                <a:solidFill>
                  <a:schemeClr val="bg1"/>
                </a:solidFill>
              </a:rPr>
              <a:t>programs.  </a:t>
            </a:r>
          </a:p>
          <a:p>
            <a:endParaRPr lang="en-US" sz="1800" b="1" dirty="0" smtClean="0">
              <a:solidFill>
                <a:schemeClr val="bg1"/>
              </a:solidFill>
            </a:endParaRPr>
          </a:p>
          <a:p>
            <a:r>
              <a:rPr lang="en-US" sz="1800" dirty="0" smtClean="0">
                <a:solidFill>
                  <a:schemeClr val="bg1"/>
                </a:solidFill>
              </a:rPr>
              <a:t> </a:t>
            </a:r>
            <a:r>
              <a:rPr lang="en-US" sz="1800" b="1" dirty="0">
                <a:solidFill>
                  <a:schemeClr val="bg1"/>
                </a:solidFill>
              </a:rPr>
              <a:t>Pueblo Dispatch activated expanded dispatch for 50 days and ran 24 hour staffing for 63 days.  We started 7 day staffing in April and ended in November. We </a:t>
            </a:r>
            <a:r>
              <a:rPr lang="en-US" sz="1800" b="1" dirty="0" smtClean="0">
                <a:solidFill>
                  <a:schemeClr val="bg1"/>
                </a:solidFill>
              </a:rPr>
              <a:t>successfully filled </a:t>
            </a:r>
            <a:r>
              <a:rPr lang="en-US" sz="1800" b="1" dirty="0">
                <a:solidFill>
                  <a:schemeClr val="bg1"/>
                </a:solidFill>
              </a:rPr>
              <a:t>our Center Manager Position (Tammy Milton) and the Rio Grande 18/8 dispatch position (Kymberli Hoffman) fulfilling </a:t>
            </a:r>
            <a:r>
              <a:rPr lang="en-US" sz="1800" b="1" dirty="0" smtClean="0">
                <a:solidFill>
                  <a:schemeClr val="bg1"/>
                </a:solidFill>
              </a:rPr>
              <a:t> dispatch </a:t>
            </a:r>
            <a:r>
              <a:rPr lang="en-US" sz="1800" b="1" dirty="0">
                <a:solidFill>
                  <a:schemeClr val="bg1"/>
                </a:solidFill>
              </a:rPr>
              <a:t>vacancies. </a:t>
            </a:r>
            <a:endParaRPr lang="en-US" sz="1800" b="1" dirty="0" smtClean="0">
              <a:solidFill>
                <a:schemeClr val="bg1"/>
              </a:solidFill>
            </a:endParaRPr>
          </a:p>
          <a:p>
            <a:endParaRPr lang="en-US" sz="1800" b="1" dirty="0" smtClean="0">
              <a:solidFill>
                <a:schemeClr val="bg1"/>
              </a:solidFill>
            </a:endParaRPr>
          </a:p>
          <a:p>
            <a:r>
              <a:rPr lang="en-US" sz="1800" b="1" dirty="0">
                <a:solidFill>
                  <a:schemeClr val="bg1"/>
                </a:solidFill>
              </a:rPr>
              <a:t>On the Horizon, the dispatch center staff continues to support the partnerships with agency dispatch centers and OEM </a:t>
            </a:r>
            <a:r>
              <a:rPr lang="en-US" sz="1800" b="1" dirty="0" smtClean="0">
                <a:solidFill>
                  <a:schemeClr val="bg1"/>
                </a:solidFill>
              </a:rPr>
              <a:t>offices.  We will continue to host our yearly Pueblo Zone Workshop providing interaction and training to county dispatchers and OEM personnel.  </a:t>
            </a:r>
          </a:p>
          <a:p>
            <a:r>
              <a:rPr lang="en-US" sz="1800" b="1" dirty="0" smtClean="0">
                <a:solidFill>
                  <a:schemeClr val="bg1"/>
                </a:solidFill>
              </a:rPr>
              <a:t>A </a:t>
            </a:r>
            <a:r>
              <a:rPr lang="en-US" sz="1800" b="1" dirty="0">
                <a:solidFill>
                  <a:schemeClr val="bg1"/>
                </a:solidFill>
              </a:rPr>
              <a:t>special thanks to all the agencies, </a:t>
            </a:r>
            <a:r>
              <a:rPr lang="en-US" sz="1800" b="1" dirty="0" smtClean="0">
                <a:solidFill>
                  <a:schemeClr val="bg1"/>
                </a:solidFill>
              </a:rPr>
              <a:t>the Pueblo Zone Fire </a:t>
            </a:r>
            <a:r>
              <a:rPr lang="en-US" sz="1800" b="1" dirty="0">
                <a:solidFill>
                  <a:schemeClr val="bg1"/>
                </a:solidFill>
              </a:rPr>
              <a:t>Board and Dispatchers </a:t>
            </a:r>
            <a:r>
              <a:rPr lang="en-US" sz="1800" b="1" dirty="0" smtClean="0">
                <a:solidFill>
                  <a:schemeClr val="bg1"/>
                </a:solidFill>
              </a:rPr>
              <a:t>that assisted the center this year.  </a:t>
            </a:r>
            <a:r>
              <a:rPr lang="en-US" sz="1800" dirty="0" smtClean="0"/>
              <a:t>  </a:t>
            </a:r>
            <a:endParaRPr lang="en-US" sz="1800" dirty="0"/>
          </a:p>
          <a:p>
            <a:endParaRPr lang="en-US" sz="1800" b="1" dirty="0">
              <a:solidFill>
                <a:schemeClr val="bg1"/>
              </a:solidFill>
            </a:endParaRPr>
          </a:p>
          <a:p>
            <a:endParaRPr lang="en-US" sz="1800"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32669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030" y="228600"/>
            <a:ext cx="8229600" cy="4191000"/>
          </a:xfrm>
        </p:spPr>
        <p:txBody>
          <a:bodyPr/>
          <a:lstStyle/>
          <a:p>
            <a:endParaRPr lang="en-US" dirty="0"/>
          </a:p>
        </p:txBody>
      </p:sp>
      <p:sp>
        <p:nvSpPr>
          <p:cNvPr id="5" name="Subtitle 4"/>
          <p:cNvSpPr>
            <a:spLocks noGrp="1"/>
          </p:cNvSpPr>
          <p:nvPr>
            <p:ph type="subTitle" idx="1"/>
          </p:nvPr>
        </p:nvSpPr>
        <p:spPr>
          <a:xfrm>
            <a:off x="1371600" y="4495800"/>
            <a:ext cx="6400800" cy="2133600"/>
          </a:xfrm>
        </p:spPr>
        <p:txBody>
          <a:bodyPr>
            <a:normAutofit/>
          </a:bodyPr>
          <a:lstStyle/>
          <a:p>
            <a:r>
              <a:rPr lang="en-US" sz="4000" b="1" dirty="0">
                <a:solidFill>
                  <a:schemeClr val="bg1"/>
                </a:solidFill>
              </a:rPr>
              <a:t>TANKER BASE’S USAGE AND CONTRACTED HELICOPTERS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8610600" cy="4191000"/>
          </a:xfrm>
          <a:prstGeom prst="rect">
            <a:avLst/>
          </a:prstGeom>
        </p:spPr>
      </p:pic>
      <p:sp>
        <p:nvSpPr>
          <p:cNvPr id="3" name="TextBox 2"/>
          <p:cNvSpPr txBox="1"/>
          <p:nvPr/>
        </p:nvSpPr>
        <p:spPr>
          <a:xfrm>
            <a:off x="4343400" y="3505200"/>
            <a:ext cx="3886200" cy="369332"/>
          </a:xfrm>
          <a:prstGeom prst="rect">
            <a:avLst/>
          </a:prstGeom>
          <a:noFill/>
        </p:spPr>
        <p:txBody>
          <a:bodyPr wrap="square" rtlCol="0">
            <a:spAutoFit/>
          </a:bodyPr>
          <a:lstStyle/>
          <a:p>
            <a:r>
              <a:rPr lang="en-US" dirty="0" smtClean="0"/>
              <a:t>PUEBLO RELOAD TANKER BASE</a:t>
            </a:r>
            <a:endParaRPr lang="en-US" dirty="0"/>
          </a:p>
        </p:txBody>
      </p:sp>
    </p:spTree>
    <p:extLst>
      <p:ext uri="{BB962C8B-B14F-4D97-AF65-F5344CB8AC3E}">
        <p14:creationId xmlns:p14="http://schemas.microsoft.com/office/powerpoint/2010/main" val="3373562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762000"/>
          </a:xfrm>
        </p:spPr>
        <p:txBody>
          <a:bodyPr/>
          <a:lstStyle/>
          <a:p>
            <a:r>
              <a:rPr lang="en-US" b="0" dirty="0" smtClean="0">
                <a:solidFill>
                  <a:schemeClr val="bg1"/>
                </a:solidFill>
              </a:rPr>
              <a:t>Tanker Base Totals</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102055245"/>
              </p:ext>
            </p:extLst>
          </p:nvPr>
        </p:nvGraphicFramePr>
        <p:xfrm>
          <a:off x="0" y="914400"/>
          <a:ext cx="9144000" cy="5943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488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762000"/>
          </a:xfrm>
        </p:spPr>
        <p:txBody>
          <a:bodyPr>
            <a:normAutofit/>
          </a:bodyPr>
          <a:lstStyle/>
          <a:p>
            <a:r>
              <a:rPr lang="en-US" b="0" dirty="0" smtClean="0">
                <a:solidFill>
                  <a:schemeClr val="bg1"/>
                </a:solidFill>
              </a:rPr>
              <a:t>Monument Helitack-H966AC</a:t>
            </a:r>
            <a:endParaRPr lang="en-US"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231835252"/>
              </p:ext>
            </p:extLst>
          </p:nvPr>
        </p:nvGraphicFramePr>
        <p:xfrm>
          <a:off x="0" y="838200"/>
          <a:ext cx="9143999"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9597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TRAVEL</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805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100"/>
            <a:ext cx="9144000" cy="762000"/>
          </a:xfrm>
        </p:spPr>
        <p:txBody>
          <a:bodyPr>
            <a:normAutofit/>
          </a:bodyPr>
          <a:lstStyle/>
          <a:p>
            <a:r>
              <a:rPr lang="en-US" b="0" dirty="0" smtClean="0">
                <a:solidFill>
                  <a:schemeClr val="bg1"/>
                </a:solidFill>
              </a:rPr>
              <a:t>Travel 2013 </a:t>
            </a:r>
            <a:r>
              <a:rPr lang="en-US" sz="2000" b="0" dirty="0" smtClean="0">
                <a:solidFill>
                  <a:schemeClr val="bg1"/>
                </a:solidFill>
              </a:rPr>
              <a:t>460 Travelers / 197,573.41 Travel Cost</a:t>
            </a:r>
            <a:endParaRPr lang="en-US"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324147666"/>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6131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209 LARGE FIRES</a:t>
            </a:r>
            <a:endParaRPr lang="en-US" dirty="0">
              <a:solidFill>
                <a:schemeClr val="bg1"/>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5604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8575"/>
            <a:ext cx="8229600" cy="809625"/>
          </a:xfrm>
        </p:spPr>
        <p:txBody>
          <a:bodyPr/>
          <a:lstStyle/>
          <a:p>
            <a:r>
              <a:rPr lang="en-US" b="0" dirty="0" smtClean="0">
                <a:solidFill>
                  <a:schemeClr val="bg1"/>
                </a:solidFill>
              </a:rPr>
              <a:t>Large Fire Stats</a:t>
            </a:r>
            <a:endParaRPr lang="en-US" b="0"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17507511"/>
              </p:ext>
            </p:extLst>
          </p:nvPr>
        </p:nvGraphicFramePr>
        <p:xfrm>
          <a:off x="0" y="838204"/>
          <a:ext cx="9143999" cy="5959262"/>
        </p:xfrm>
        <a:graphic>
          <a:graphicData uri="http://schemas.openxmlformats.org/drawingml/2006/table">
            <a:tbl>
              <a:tblPr firstRow="1" firstCol="1" lastRow="1" lastCol="1" bandRow="1" bandCol="1">
                <a:tableStyleId>{775DCB02-9BB8-47FD-8907-85C794F793BA}</a:tableStyleId>
              </a:tblPr>
              <a:tblGrid>
                <a:gridCol w="2438400"/>
                <a:gridCol w="1447800"/>
                <a:gridCol w="1066800"/>
                <a:gridCol w="1219200"/>
                <a:gridCol w="990600"/>
                <a:gridCol w="1981199"/>
              </a:tblGrid>
              <a:tr h="489073">
                <a:tc>
                  <a:txBody>
                    <a:bodyPr/>
                    <a:lstStyle/>
                    <a:p>
                      <a:pPr marL="0" marR="0" algn="ctr">
                        <a:spcBef>
                          <a:spcPts val="0"/>
                        </a:spcBef>
                        <a:spcAft>
                          <a:spcPts val="0"/>
                        </a:spcAft>
                      </a:pPr>
                      <a:r>
                        <a:rPr lang="en-US" sz="1000" dirty="0">
                          <a:effectLst/>
                        </a:rPr>
                        <a:t> </a:t>
                      </a:r>
                      <a:endParaRPr lang="en-US" sz="1050" dirty="0">
                        <a:effectLst/>
                      </a:endParaRPr>
                    </a:p>
                    <a:p>
                      <a:pPr marL="0" marR="0" algn="ctr">
                        <a:spcBef>
                          <a:spcPts val="0"/>
                        </a:spcBef>
                        <a:spcAft>
                          <a:spcPts val="0"/>
                        </a:spcAft>
                      </a:pPr>
                      <a:r>
                        <a:rPr lang="en-US" sz="1000" dirty="0">
                          <a:effectLst/>
                        </a:rPr>
                        <a:t>Inc. Name</a:t>
                      </a:r>
                      <a:endParaRPr lang="en-US" sz="1050" b="1" dirty="0">
                        <a:solidFill>
                          <a:schemeClr val="bg1"/>
                        </a:solidFill>
                        <a:effectLst/>
                        <a:latin typeface="Times New Roman"/>
                        <a:ea typeface="Times New Roman"/>
                      </a:endParaRPr>
                    </a:p>
                  </a:txBody>
                  <a:tcPr marL="52885" marR="52885" marT="0" marB="0"/>
                </a:tc>
                <a:tc>
                  <a:txBody>
                    <a:bodyPr/>
                    <a:lstStyle/>
                    <a:p>
                      <a:pPr marL="0" marR="0" algn="ctr">
                        <a:spcBef>
                          <a:spcPts val="0"/>
                        </a:spcBef>
                        <a:spcAft>
                          <a:spcPts val="0"/>
                        </a:spcAft>
                      </a:pPr>
                      <a:r>
                        <a:rPr lang="en-US" sz="1000" dirty="0">
                          <a:effectLst/>
                        </a:rPr>
                        <a:t> </a:t>
                      </a:r>
                      <a:endParaRPr lang="en-US" sz="1050" dirty="0">
                        <a:effectLst/>
                      </a:endParaRPr>
                    </a:p>
                    <a:p>
                      <a:pPr marL="0" marR="0" algn="ctr">
                        <a:spcBef>
                          <a:spcPts val="0"/>
                        </a:spcBef>
                        <a:spcAft>
                          <a:spcPts val="0"/>
                        </a:spcAft>
                      </a:pPr>
                      <a:r>
                        <a:rPr lang="en-US" sz="1000" dirty="0">
                          <a:effectLst/>
                        </a:rPr>
                        <a:t>Agency</a:t>
                      </a:r>
                      <a:endParaRPr lang="en-US" sz="1050" b="1" dirty="0">
                        <a:solidFill>
                          <a:schemeClr val="bg1"/>
                        </a:solidFill>
                        <a:effectLst/>
                        <a:latin typeface="Times New Roman"/>
                        <a:ea typeface="Times New Roman"/>
                      </a:endParaRPr>
                    </a:p>
                  </a:txBody>
                  <a:tcPr marL="52885" marR="52885" marT="0" marB="0"/>
                </a:tc>
                <a:tc>
                  <a:txBody>
                    <a:bodyPr/>
                    <a:lstStyle/>
                    <a:p>
                      <a:pPr marL="0" marR="0" algn="ctr">
                        <a:spcBef>
                          <a:spcPts val="0"/>
                        </a:spcBef>
                        <a:spcAft>
                          <a:spcPts val="0"/>
                        </a:spcAft>
                      </a:pPr>
                      <a:endParaRPr lang="en-US" sz="1000" dirty="0" smtClean="0">
                        <a:effectLst/>
                      </a:endParaRPr>
                    </a:p>
                    <a:p>
                      <a:pPr marL="0" marR="0" algn="ctr">
                        <a:spcBef>
                          <a:spcPts val="0"/>
                        </a:spcBef>
                        <a:spcAft>
                          <a:spcPts val="0"/>
                        </a:spcAft>
                      </a:pPr>
                      <a:r>
                        <a:rPr lang="en-US" sz="1000" dirty="0" smtClean="0">
                          <a:effectLst/>
                        </a:rPr>
                        <a:t>Start </a:t>
                      </a:r>
                      <a:r>
                        <a:rPr lang="en-US" sz="1000" dirty="0">
                          <a:effectLst/>
                        </a:rPr>
                        <a:t>Date</a:t>
                      </a:r>
                      <a:endParaRPr lang="en-US" sz="1050" b="1" dirty="0">
                        <a:solidFill>
                          <a:schemeClr val="bg1"/>
                        </a:solidFill>
                        <a:effectLst/>
                        <a:latin typeface="Times New Roman"/>
                        <a:ea typeface="Times New Roman"/>
                      </a:endParaRPr>
                    </a:p>
                  </a:txBody>
                  <a:tcPr marL="52885" marR="52885" marT="0" marB="0"/>
                </a:tc>
                <a:tc>
                  <a:txBody>
                    <a:bodyPr/>
                    <a:lstStyle/>
                    <a:p>
                      <a:pPr marL="0" marR="0" algn="ctr">
                        <a:spcBef>
                          <a:spcPts val="0"/>
                        </a:spcBef>
                        <a:spcAft>
                          <a:spcPts val="0"/>
                        </a:spcAft>
                      </a:pPr>
                      <a:r>
                        <a:rPr lang="en-US" sz="1000" dirty="0">
                          <a:effectLst/>
                        </a:rPr>
                        <a:t> </a:t>
                      </a:r>
                      <a:endParaRPr lang="en-US" sz="1050" dirty="0">
                        <a:effectLst/>
                      </a:endParaRPr>
                    </a:p>
                    <a:p>
                      <a:pPr marL="0" marR="0" algn="ctr">
                        <a:spcBef>
                          <a:spcPts val="0"/>
                        </a:spcBef>
                        <a:spcAft>
                          <a:spcPts val="0"/>
                        </a:spcAft>
                      </a:pPr>
                      <a:r>
                        <a:rPr lang="en-US" sz="1000" dirty="0">
                          <a:effectLst/>
                        </a:rPr>
                        <a:t>Cause</a:t>
                      </a:r>
                      <a:endParaRPr lang="en-US" sz="1050" b="1" dirty="0">
                        <a:solidFill>
                          <a:schemeClr val="bg1"/>
                        </a:solidFill>
                        <a:effectLst/>
                        <a:latin typeface="Times New Roman"/>
                        <a:ea typeface="Times New Roman"/>
                      </a:endParaRPr>
                    </a:p>
                  </a:txBody>
                  <a:tcPr marL="52885" marR="52885" marT="0" marB="0"/>
                </a:tc>
                <a:tc>
                  <a:txBody>
                    <a:bodyPr/>
                    <a:lstStyle/>
                    <a:p>
                      <a:pPr marL="0" marR="0" algn="ctr">
                        <a:spcBef>
                          <a:spcPts val="0"/>
                        </a:spcBef>
                        <a:spcAft>
                          <a:spcPts val="0"/>
                        </a:spcAft>
                      </a:pPr>
                      <a:r>
                        <a:rPr lang="en-US" sz="1000" dirty="0">
                          <a:effectLst/>
                        </a:rPr>
                        <a:t> </a:t>
                      </a:r>
                      <a:endParaRPr lang="en-US" sz="1050" dirty="0">
                        <a:effectLst/>
                      </a:endParaRPr>
                    </a:p>
                    <a:p>
                      <a:pPr marL="0" marR="0" algn="ctr">
                        <a:spcBef>
                          <a:spcPts val="0"/>
                        </a:spcBef>
                        <a:spcAft>
                          <a:spcPts val="0"/>
                        </a:spcAft>
                      </a:pPr>
                      <a:r>
                        <a:rPr lang="en-US" sz="1000" dirty="0">
                          <a:effectLst/>
                        </a:rPr>
                        <a:t>Ac.</a:t>
                      </a:r>
                      <a:endParaRPr lang="en-US" sz="1050" b="1" dirty="0">
                        <a:solidFill>
                          <a:schemeClr val="bg1"/>
                        </a:solidFill>
                        <a:effectLst/>
                        <a:latin typeface="Times New Roman"/>
                        <a:ea typeface="Times New Roman"/>
                      </a:endParaRPr>
                    </a:p>
                  </a:txBody>
                  <a:tcPr marL="52885" marR="52885" marT="0" marB="0"/>
                </a:tc>
                <a:tc>
                  <a:txBody>
                    <a:bodyPr/>
                    <a:lstStyle/>
                    <a:p>
                      <a:pPr marL="0" marR="0" algn="ctr">
                        <a:spcBef>
                          <a:spcPts val="0"/>
                        </a:spcBef>
                        <a:spcAft>
                          <a:spcPts val="0"/>
                        </a:spcAft>
                      </a:pPr>
                      <a:endParaRPr lang="en-US" sz="1000" dirty="0" smtClean="0">
                        <a:effectLst/>
                      </a:endParaRPr>
                    </a:p>
                    <a:p>
                      <a:pPr marL="0" marR="0" algn="ctr">
                        <a:spcBef>
                          <a:spcPts val="0"/>
                        </a:spcBef>
                        <a:spcAft>
                          <a:spcPts val="0"/>
                        </a:spcAft>
                      </a:pPr>
                      <a:r>
                        <a:rPr lang="en-US" sz="1000" dirty="0" smtClean="0">
                          <a:effectLst/>
                        </a:rPr>
                        <a:t>Inc</a:t>
                      </a:r>
                      <a:r>
                        <a:rPr lang="en-US" sz="1000" dirty="0">
                          <a:effectLst/>
                        </a:rPr>
                        <a:t>. Type</a:t>
                      </a:r>
                      <a:endParaRPr lang="en-US" sz="1050" b="1" dirty="0">
                        <a:solidFill>
                          <a:schemeClr val="bg1"/>
                        </a:solidFill>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Konza</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Ks-KSX</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3/29</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Hum</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300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IC 4</a:t>
                      </a:r>
                      <a:endParaRPr lang="en-US" sz="90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Stockade</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Co-CJX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4/21</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Hum</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918</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IC 4</a:t>
                      </a:r>
                      <a:endParaRPr lang="en-US" sz="90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Streams Lake</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Co-MLX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5/31</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Hum</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130</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Burrows Draw</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Co-PSF</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6/4</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308</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a:t>
                      </a:r>
                      <a:endParaRPr lang="en-US" sz="900" dirty="0">
                        <a:effectLst/>
                        <a:latin typeface="Times New Roman"/>
                        <a:ea typeface="Times New Roman"/>
                      </a:endParaRPr>
                    </a:p>
                  </a:txBody>
                  <a:tcPr marL="52885" marR="52885" marT="0" marB="0"/>
                </a:tc>
              </a:tr>
              <a:tr h="307044">
                <a:tc>
                  <a:txBody>
                    <a:bodyPr/>
                    <a:lstStyle/>
                    <a:p>
                      <a:pPr marL="0" marR="0" algn="ctr">
                        <a:spcBef>
                          <a:spcPts val="0"/>
                        </a:spcBef>
                        <a:spcAft>
                          <a:spcPts val="0"/>
                        </a:spcAft>
                      </a:pPr>
                      <a:r>
                        <a:rPr lang="en-US" sz="1100">
                          <a:effectLst/>
                        </a:rPr>
                        <a:t>Ox Cart</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Co-RGF</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6/8</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1,152</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 / IC 3 / IMT2 / IC 4</a:t>
                      </a:r>
                      <a:endParaRPr lang="en-US" sz="900" dirty="0">
                        <a:effectLst/>
                        <a:latin typeface="Times New Roman"/>
                        <a:ea typeface="Times New Roman"/>
                      </a:endParaRPr>
                    </a:p>
                  </a:txBody>
                  <a:tcPr marL="52885" marR="52885" marT="0" marB="0"/>
                </a:tc>
              </a:tr>
              <a:tr h="365434">
                <a:tc>
                  <a:txBody>
                    <a:bodyPr/>
                    <a:lstStyle/>
                    <a:p>
                      <a:pPr marL="0" marR="0" algn="ctr">
                        <a:spcBef>
                          <a:spcPts val="0"/>
                        </a:spcBef>
                        <a:spcAft>
                          <a:spcPts val="0"/>
                        </a:spcAft>
                      </a:pPr>
                      <a:r>
                        <a:rPr lang="en-US" sz="1100">
                          <a:effectLst/>
                        </a:rPr>
                        <a:t>Royal Gorge</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Co-RGD</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6/11</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Hum</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3,216</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IMT3 / IMT2</a:t>
                      </a:r>
                      <a:endParaRPr lang="en-US" sz="900" dirty="0">
                        <a:effectLst/>
                        <a:latin typeface="Times New Roman"/>
                        <a:ea typeface="Times New Roman"/>
                      </a:endParaRPr>
                    </a:p>
                  </a:txBody>
                  <a:tcPr marL="52885" marR="52885" marT="0" marB="0"/>
                </a:tc>
              </a:tr>
              <a:tr h="365434">
                <a:tc>
                  <a:txBody>
                    <a:bodyPr/>
                    <a:lstStyle/>
                    <a:p>
                      <a:pPr marL="0" marR="0" algn="ctr">
                        <a:spcBef>
                          <a:spcPts val="0"/>
                        </a:spcBef>
                        <a:spcAft>
                          <a:spcPts val="0"/>
                        </a:spcAft>
                      </a:pPr>
                      <a:r>
                        <a:rPr lang="en-US" sz="1100">
                          <a:effectLst/>
                        </a:rPr>
                        <a:t>Black Forest</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Co-EPX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6/11</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Hum</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14,280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IMT3 / IMT1</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dirty="0">
                          <a:effectLst/>
                        </a:rPr>
                        <a:t>Klikus</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Co-HUX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6/11</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Hum</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75</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3</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Lime Gulch</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Co-PSF</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6/19</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511</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3 / IMT2</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Bull Gulch</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smtClean="0">
                          <a:effectLst/>
                        </a:rPr>
                        <a:t>Co-RGD</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6/19</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smtClean="0">
                          <a:effectLst/>
                        </a:rPr>
                        <a:t>Hum</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76</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3 / IC 4</a:t>
                      </a:r>
                      <a:endParaRPr lang="en-US" sz="900" dirty="0">
                        <a:effectLst/>
                        <a:latin typeface="Times New Roman"/>
                        <a:ea typeface="Times New Roman"/>
                      </a:endParaRPr>
                    </a:p>
                  </a:txBody>
                  <a:tcPr marL="52885" marR="52885" marT="0" marB="0"/>
                </a:tc>
              </a:tr>
              <a:tr h="309912">
                <a:tc>
                  <a:txBody>
                    <a:bodyPr/>
                    <a:lstStyle/>
                    <a:p>
                      <a:pPr marL="0" marR="0" algn="ctr">
                        <a:spcBef>
                          <a:spcPts val="0"/>
                        </a:spcBef>
                        <a:spcAft>
                          <a:spcPts val="0"/>
                        </a:spcAft>
                      </a:pPr>
                      <a:r>
                        <a:rPr lang="en-US" sz="1100" dirty="0">
                          <a:effectLst/>
                        </a:rPr>
                        <a:t>East Peak</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Co-HUX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6/19</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13,572</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 / IC 3 / IMT2 / IC 3 / IC 4</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Papoose</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Co-RGF</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6/19</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3,000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2</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Trickle Mountain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Co-SLD</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6/20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217</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 </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Pipeline</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Co-LSX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7/9</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100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 / IC 3</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Crazy</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Co-LSX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7/10</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LTN</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45</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a:effectLst/>
                        </a:rPr>
                        <a:t>Coal Creek Canyon Flood</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Co-JEX</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9/12</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Flood</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a:effectLst/>
                        </a:rPr>
                        <a:t>385 sq mi.</a:t>
                      </a:r>
                      <a:endParaRPr lang="en-US" sz="90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IMT3</a:t>
                      </a:r>
                      <a:endParaRPr lang="en-US" sz="900" dirty="0">
                        <a:effectLst/>
                        <a:latin typeface="Times New Roman"/>
                        <a:ea typeface="Times New Roman"/>
                      </a:endParaRPr>
                    </a:p>
                  </a:txBody>
                  <a:tcPr marL="52885" marR="52885" marT="0" marB="0"/>
                </a:tc>
              </a:tr>
              <a:tr h="317105">
                <a:tc>
                  <a:txBody>
                    <a:bodyPr/>
                    <a:lstStyle/>
                    <a:p>
                      <a:pPr marL="0" marR="0" algn="ctr">
                        <a:spcBef>
                          <a:spcPts val="0"/>
                        </a:spcBef>
                        <a:spcAft>
                          <a:spcPts val="0"/>
                        </a:spcAft>
                      </a:pPr>
                      <a:r>
                        <a:rPr lang="en-US" sz="1100" dirty="0">
                          <a:effectLst/>
                        </a:rPr>
                        <a:t>Impact Complex</a:t>
                      </a:r>
                      <a:endParaRPr lang="en-US" sz="90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b="0" dirty="0" smtClean="0">
                          <a:effectLst/>
                        </a:rPr>
                        <a:t>Ks-DOD</a:t>
                      </a:r>
                      <a:endParaRPr lang="en-US" sz="900" b="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b="0" dirty="0">
                          <a:effectLst/>
                        </a:rPr>
                        <a:t>11/17</a:t>
                      </a:r>
                      <a:endParaRPr lang="en-US" sz="900" b="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b="0" dirty="0">
                          <a:effectLst/>
                        </a:rPr>
                        <a:t>Hum</a:t>
                      </a:r>
                      <a:endParaRPr lang="en-US" sz="900" b="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b="0" dirty="0">
                          <a:effectLst/>
                        </a:rPr>
                        <a:t>6,500</a:t>
                      </a:r>
                      <a:endParaRPr lang="en-US" sz="900" b="0" dirty="0">
                        <a:effectLst/>
                        <a:latin typeface="Times New Roman"/>
                        <a:ea typeface="Times New Roman"/>
                      </a:endParaRPr>
                    </a:p>
                  </a:txBody>
                  <a:tcPr marL="52885" marR="52885" marT="0" marB="0" anchor="b"/>
                </a:tc>
                <a:tc>
                  <a:txBody>
                    <a:bodyPr/>
                    <a:lstStyle/>
                    <a:p>
                      <a:pPr marL="0" marR="0" algn="ctr">
                        <a:spcBef>
                          <a:spcPts val="0"/>
                        </a:spcBef>
                        <a:spcAft>
                          <a:spcPts val="0"/>
                        </a:spcAft>
                      </a:pPr>
                      <a:r>
                        <a:rPr lang="en-US" sz="1100" dirty="0">
                          <a:effectLst/>
                        </a:rPr>
                        <a:t>IC 4</a:t>
                      </a:r>
                      <a:endParaRPr lang="en-US" sz="900" b="1" dirty="0">
                        <a:effectLst/>
                        <a:latin typeface="Times New Roman"/>
                        <a:ea typeface="Times New Roman"/>
                      </a:endParaRPr>
                    </a:p>
                  </a:txBody>
                  <a:tcPr marL="52885" marR="52885" marT="0" marB="0"/>
                </a:tc>
              </a:tr>
            </a:tbl>
          </a:graphicData>
        </a:graphic>
      </p:graphicFrame>
    </p:spTree>
    <p:extLst>
      <p:ext uri="{BB962C8B-B14F-4D97-AF65-F5344CB8AC3E}">
        <p14:creationId xmlns:p14="http://schemas.microsoft.com/office/powerpoint/2010/main" val="13048628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76200"/>
            <a:ext cx="8534399" cy="678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1509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
            <a:ext cx="8153400" cy="632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06050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2013 Final Situation Report </a:t>
            </a:r>
            <a:endParaRPr lang="en-US" dirty="0">
              <a:solidFill>
                <a:schemeClr val="bg1"/>
              </a:solidFill>
            </a:endParaRPr>
          </a:p>
        </p:txBody>
      </p:sp>
      <p:sp>
        <p:nvSpPr>
          <p:cNvPr id="5" name="Subtitle 4"/>
          <p:cNvSpPr>
            <a:spLocks noGrp="1"/>
          </p:cNvSpPr>
          <p:nvPr>
            <p:ph type="subTitle" idx="1"/>
          </p:nvPr>
        </p:nvSpPr>
        <p:spPr/>
        <p:txBody>
          <a:bodyPr/>
          <a:lstStyle/>
          <a:p>
            <a:r>
              <a:rPr lang="en-US" b="1" dirty="0" smtClean="0">
                <a:solidFill>
                  <a:schemeClr val="bg1"/>
                </a:solidFill>
              </a:rPr>
              <a:t>Dispatch Office Summary Situation Report 12/31/2013 – Pueblo Dispatch</a:t>
            </a:r>
            <a:endParaRPr lang="en-US" b="1" dirty="0">
              <a:solidFill>
                <a:schemeClr val="bg1"/>
              </a:solidFill>
            </a:endParaRPr>
          </a:p>
        </p:txBody>
      </p:sp>
    </p:spTree>
    <p:extLst>
      <p:ext uri="{BB962C8B-B14F-4D97-AF65-F5344CB8AC3E}">
        <p14:creationId xmlns:p14="http://schemas.microsoft.com/office/powerpoint/2010/main" val="231086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dirty="0" smtClean="0">
                <a:solidFill>
                  <a:schemeClr val="bg1"/>
                </a:solidFill>
                <a:latin typeface="Arial Black" panose="020B0A04020102020204" pitchFamily="34" charset="0"/>
              </a:rPr>
              <a:t>STATISTICS</a:t>
            </a:r>
            <a:endParaRPr lang="en-US" dirty="0">
              <a:solidFill>
                <a:schemeClr val="bg1"/>
              </a:solidFill>
              <a:latin typeface="Arial Black" panose="020B0A040201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8686800" cy="5562600"/>
          </a:xfrm>
        </p:spPr>
      </p:pic>
      <p:sp>
        <p:nvSpPr>
          <p:cNvPr id="5" name="TextBox 4"/>
          <p:cNvSpPr txBox="1"/>
          <p:nvPr/>
        </p:nvSpPr>
        <p:spPr>
          <a:xfrm>
            <a:off x="4724400" y="5334000"/>
            <a:ext cx="3352800" cy="369332"/>
          </a:xfrm>
          <a:prstGeom prst="rect">
            <a:avLst/>
          </a:prstGeom>
          <a:noFill/>
        </p:spPr>
        <p:txBody>
          <a:bodyPr wrap="square" rtlCol="0">
            <a:spAutoFit/>
          </a:bodyPr>
          <a:lstStyle/>
          <a:p>
            <a:r>
              <a:rPr lang="en-US" dirty="0" smtClean="0"/>
              <a:t>BLACKFOREST </a:t>
            </a:r>
            <a:endParaRPr lang="en-US" dirty="0"/>
          </a:p>
        </p:txBody>
      </p:sp>
    </p:spTree>
    <p:extLst>
      <p:ext uri="{BB962C8B-B14F-4D97-AF65-F5344CB8AC3E}">
        <p14:creationId xmlns:p14="http://schemas.microsoft.com/office/powerpoint/2010/main" val="3015278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00519285"/>
              </p:ext>
            </p:extLst>
          </p:nvPr>
        </p:nvGraphicFramePr>
        <p:xfrm>
          <a:off x="0" y="-11"/>
          <a:ext cx="9144000" cy="6858000"/>
        </p:xfrm>
        <a:graphic>
          <a:graphicData uri="http://schemas.openxmlformats.org/drawingml/2006/table">
            <a:tbl>
              <a:tblPr firstRow="1" firstCol="1" bandRow="1"/>
              <a:tblGrid>
                <a:gridCol w="914400"/>
                <a:gridCol w="914400"/>
                <a:gridCol w="914400"/>
                <a:gridCol w="914400"/>
                <a:gridCol w="914400"/>
                <a:gridCol w="914400"/>
                <a:gridCol w="914400"/>
                <a:gridCol w="914400"/>
                <a:gridCol w="914400"/>
                <a:gridCol w="914400"/>
              </a:tblGrid>
              <a:tr h="254000">
                <a:tc gridSpan="2">
                  <a:txBody>
                    <a:bodyPr/>
                    <a:lstStyle/>
                    <a:p>
                      <a:pPr marL="0" marR="0" algn="ctr">
                        <a:lnSpc>
                          <a:spcPct val="115000"/>
                        </a:lnSpc>
                        <a:spcBef>
                          <a:spcPts val="0"/>
                        </a:spcBef>
                        <a:spcAft>
                          <a:spcPts val="0"/>
                        </a:spcAft>
                      </a:pPr>
                      <a:r>
                        <a:rPr lang="en-US" sz="1200" baseline="0" dirty="0">
                          <a:ln>
                            <a:solidFill>
                              <a:schemeClr val="bg1"/>
                            </a:solidFill>
                          </a:ln>
                          <a:solidFill>
                            <a:schemeClr val="bg1"/>
                          </a:solidFill>
                          <a:effectLst/>
                          <a:latin typeface="Times New Roman"/>
                          <a:ea typeface="Times New Roman"/>
                          <a:cs typeface="Times New Roman"/>
                        </a:rPr>
                        <a:t>Year-to-Date</a:t>
                      </a:r>
                      <a:endParaRPr lang="en-US" sz="1100" baseline="0" dirty="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6">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Wildland Fire Activity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Rx Fire Activity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4000">
                <a:tc row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
                      </a:r>
                      <a:br>
                        <a:rPr lang="en-US" sz="1200" baseline="0">
                          <a:ln>
                            <a:solidFill>
                              <a:schemeClr val="bg1"/>
                            </a:solidFill>
                          </a:ln>
                          <a:solidFill>
                            <a:schemeClr val="bg1"/>
                          </a:solidFill>
                          <a:effectLst/>
                          <a:latin typeface="Times New Roman"/>
                          <a:ea typeface="Times New Roman"/>
                          <a:cs typeface="Times New Roman"/>
                        </a:rPr>
                      </a:br>
                      <a:r>
                        <a:rPr lang="en-US" sz="1200" baseline="0">
                          <a:ln>
                            <a:solidFill>
                              <a:schemeClr val="bg1"/>
                            </a:solidFill>
                          </a:ln>
                          <a:solidFill>
                            <a:schemeClr val="bg1"/>
                          </a:solidFill>
                          <a:effectLst/>
                          <a:latin typeface="Times New Roman"/>
                          <a:ea typeface="Times New Roman"/>
                          <a:cs typeface="Times New Roman"/>
                        </a:rPr>
                        <a:t>Agency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State</a:t>
                      </a:r>
                      <a:br>
                        <a:rPr lang="en-US" sz="1200" baseline="0">
                          <a:ln>
                            <a:solidFill>
                              <a:schemeClr val="bg1"/>
                            </a:solidFill>
                          </a:ln>
                          <a:solidFill>
                            <a:schemeClr val="bg1"/>
                          </a:solidFill>
                          <a:effectLst/>
                          <a:latin typeface="Times New Roman"/>
                          <a:ea typeface="Times New Roman"/>
                          <a:cs typeface="Times New Roman"/>
                        </a:rPr>
                      </a:br>
                      <a:r>
                        <a:rPr lang="en-US" sz="1200" baseline="0">
                          <a:ln>
                            <a:solidFill>
                              <a:schemeClr val="bg1"/>
                            </a:solidFill>
                          </a:ln>
                          <a:solidFill>
                            <a:schemeClr val="bg1"/>
                          </a:solidFill>
                          <a:effectLst/>
                          <a:latin typeface="Times New Roman"/>
                          <a:ea typeface="Times New Roman"/>
                          <a:cs typeface="Times New Roman"/>
                        </a:rPr>
                        <a:t>Unit</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Human</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Lightning</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Total</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Rx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540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Fires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Acres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Fires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Acres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Fires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Acres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Fires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Acres</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BIA</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KS-HOA</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BIA</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Total:</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dirty="0">
                          <a:ln>
                            <a:solidFill>
                              <a:schemeClr val="bg1"/>
                            </a:solidFill>
                          </a:ln>
                          <a:solidFill>
                            <a:schemeClr val="bg1"/>
                          </a:solidFill>
                          <a:effectLst/>
                          <a:latin typeface="Times New Roman"/>
                          <a:ea typeface="Times New Roman"/>
                          <a:cs typeface="Times New Roman"/>
                        </a:rPr>
                        <a:t>0</a:t>
                      </a:r>
                      <a:endParaRPr lang="en-US" sz="1100" baseline="0" dirty="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BLM</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CO-RGD</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509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337</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27</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846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70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BLM</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CO-SLD</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685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218</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903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BLM</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Total:</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1,194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555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1,749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7</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110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CO-ALX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CO-BAX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CO-BNX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CO-CFX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CO-CJX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233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233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CO-CTX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7</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CO-CUX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CO-DGX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CO-EPX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15,005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15,005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CO-FRX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2,719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8</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2,720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CO-HIX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619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619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CO-HUX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90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10,858</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8</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10,948</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CO-JEX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14</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29</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CO-LKX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101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CO-LSX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115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115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CO-MLX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130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163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CO-OTX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150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CO-PAX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5</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CNTY</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CO-PUX</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1</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0</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3</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6</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a:ln>
                            <a:solidFill>
                              <a:schemeClr val="bg1"/>
                            </a:solidFill>
                          </a:ln>
                          <a:solidFill>
                            <a:schemeClr val="bg1"/>
                          </a:solidFill>
                          <a:effectLst/>
                          <a:latin typeface="Times New Roman"/>
                          <a:ea typeface="Times New Roman"/>
                          <a:cs typeface="Times New Roman"/>
                        </a:rPr>
                        <a:t>2</a:t>
                      </a:r>
                      <a:endParaRPr lang="en-US" sz="1100" baseline="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aseline="0" dirty="0">
                          <a:ln>
                            <a:solidFill>
                              <a:schemeClr val="bg1"/>
                            </a:solidFill>
                          </a:ln>
                          <a:solidFill>
                            <a:schemeClr val="bg1"/>
                          </a:solidFill>
                          <a:effectLst/>
                          <a:latin typeface="Times New Roman"/>
                          <a:ea typeface="Times New Roman"/>
                          <a:cs typeface="Times New Roman"/>
                        </a:rPr>
                        <a:t>0</a:t>
                      </a:r>
                      <a:endParaRPr lang="en-US" sz="1100" baseline="0" dirty="0">
                        <a:ln>
                          <a:solidFill>
                            <a:schemeClr val="bg1"/>
                          </a:solidFill>
                        </a:ln>
                        <a:solidFill>
                          <a:schemeClr val="bg1"/>
                        </a:solidFill>
                        <a:effectLst/>
                        <a:latin typeface="Calibri"/>
                        <a:ea typeface="Calibri"/>
                        <a:cs typeface="Times New Roman"/>
                      </a:endParaRPr>
                    </a:p>
                  </a:txBody>
                  <a:tcPr marL="7242" marR="7242" marT="7242" marB="7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906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3597277"/>
              </p:ext>
            </p:extLst>
          </p:nvPr>
        </p:nvGraphicFramePr>
        <p:xfrm>
          <a:off x="0" y="-2"/>
          <a:ext cx="9144000" cy="6858000"/>
        </p:xfrm>
        <a:graphic>
          <a:graphicData uri="http://schemas.openxmlformats.org/drawingml/2006/table">
            <a:tbl>
              <a:tblPr firstRow="1" firstCol="1" bandRow="1"/>
              <a:tblGrid>
                <a:gridCol w="914400"/>
                <a:gridCol w="914400"/>
                <a:gridCol w="914400"/>
                <a:gridCol w="914400"/>
                <a:gridCol w="914400"/>
                <a:gridCol w="914400"/>
                <a:gridCol w="914400"/>
                <a:gridCol w="914400"/>
                <a:gridCol w="914400"/>
                <a:gridCol w="914400"/>
              </a:tblGrid>
              <a:tr h="228600">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Year-to-Date</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6">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Wildland Fire Activity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Rx Fire Activity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8600">
                <a:tc row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
                      </a:r>
                      <a:br>
                        <a:rPr lang="en-US" sz="1200">
                          <a:ln>
                            <a:solidFill>
                              <a:schemeClr val="bg1"/>
                            </a:solidFill>
                          </a:ln>
                          <a:solidFill>
                            <a:schemeClr val="bg1"/>
                          </a:solidFill>
                          <a:effectLst/>
                          <a:latin typeface="Times New Roman"/>
                          <a:ea typeface="Times New Roman"/>
                          <a:cs typeface="Times New Roman"/>
                        </a:rPr>
                      </a:br>
                      <a:r>
                        <a:rPr lang="en-US" sz="1200">
                          <a:ln>
                            <a:solidFill>
                              <a:schemeClr val="bg1"/>
                            </a:solidFill>
                          </a:ln>
                          <a:solidFill>
                            <a:schemeClr val="bg1"/>
                          </a:solidFill>
                          <a:effectLst/>
                          <a:latin typeface="Times New Roman"/>
                          <a:ea typeface="Times New Roman"/>
                          <a:cs typeface="Times New Roman"/>
                        </a:rPr>
                        <a:t>Agency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State</a:t>
                      </a:r>
                      <a:br>
                        <a:rPr lang="en-US" sz="1200">
                          <a:ln>
                            <a:solidFill>
                              <a:schemeClr val="bg1"/>
                            </a:solidFill>
                          </a:ln>
                          <a:solidFill>
                            <a:schemeClr val="bg1"/>
                          </a:solidFill>
                          <a:effectLst/>
                          <a:latin typeface="Times New Roman"/>
                          <a:ea typeface="Times New Roman"/>
                          <a:cs typeface="Times New Roman"/>
                        </a:rPr>
                      </a:br>
                      <a:r>
                        <a:rPr lang="en-US" sz="1200">
                          <a:ln>
                            <a:solidFill>
                              <a:schemeClr val="bg1"/>
                            </a:solidFill>
                          </a:ln>
                          <a:solidFill>
                            <a:schemeClr val="bg1"/>
                          </a:solidFill>
                          <a:effectLst/>
                          <a:latin typeface="Times New Roman"/>
                          <a:ea typeface="Times New Roman"/>
                          <a:cs typeface="Times New Roman"/>
                        </a:rPr>
                        <a:t>Unit</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Human</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Lightning</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Rx</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860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Fires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Acres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Fires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Acres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Fires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Acres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Fires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Acres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CNTY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CO-SHX</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CNTY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CO-TLX</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CNTY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KS-KSX</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387</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166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553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CNTY</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18,851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11,909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104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30,760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7</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DDQ</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CO-FCQ</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5,385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DDQ</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KS-DDQ</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6,500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6,500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DDQ</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6,502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6,502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5,385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CO-ALR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475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CO-BAR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CO-LFR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CO-MVR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CO-RFR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KS-KIR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KS-MCR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429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KS-QUR</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855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FWS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76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76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1,779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NPS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CO-FFP</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NPS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KS-FSP</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NPS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ST</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CO-PBS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ST</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KS-KSS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ST</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USFS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CO-PSF</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3,298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97</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3,341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1,327</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USFS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CO-RGF</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89,388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89,388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222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USFS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KS-PSF</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USFS</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31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90</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92,692</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121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92,735</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47</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1,549</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28600">
                <a:tc gridSpan="2">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Grand Total:</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121</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26,668</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153</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105,156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274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131,824</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a:ln>
                            <a:solidFill>
                              <a:schemeClr val="bg1"/>
                            </a:solidFill>
                          </a:ln>
                          <a:solidFill>
                            <a:schemeClr val="bg1"/>
                          </a:solidFill>
                          <a:effectLst/>
                          <a:latin typeface="Times New Roman"/>
                          <a:ea typeface="Times New Roman"/>
                          <a:cs typeface="Times New Roman"/>
                        </a:rPr>
                        <a:t>96</a:t>
                      </a:r>
                      <a:endParaRPr lang="en-US" sz="120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c>
                  <a:txBody>
                    <a:bodyPr/>
                    <a:lstStyle/>
                    <a:p>
                      <a:pPr marL="0" marR="0" algn="ctr">
                        <a:lnSpc>
                          <a:spcPct val="115000"/>
                        </a:lnSpc>
                        <a:spcBef>
                          <a:spcPts val="0"/>
                        </a:spcBef>
                        <a:spcAft>
                          <a:spcPts val="0"/>
                        </a:spcAft>
                      </a:pPr>
                      <a:r>
                        <a:rPr lang="en-US" sz="1200" dirty="0">
                          <a:ln>
                            <a:solidFill>
                              <a:schemeClr val="bg1"/>
                            </a:solidFill>
                          </a:ln>
                          <a:solidFill>
                            <a:schemeClr val="bg1"/>
                          </a:solidFill>
                          <a:effectLst/>
                          <a:latin typeface="Times New Roman"/>
                          <a:ea typeface="Times New Roman"/>
                          <a:cs typeface="Times New Roman"/>
                        </a:rPr>
                        <a:t>8,850</a:t>
                      </a:r>
                      <a:endParaRPr lang="en-US" sz="1200" dirty="0">
                        <a:ln>
                          <a:solidFill>
                            <a:schemeClr val="bg1"/>
                          </a:solidFill>
                        </a:ln>
                        <a:solidFill>
                          <a:schemeClr val="bg1"/>
                        </a:solidFill>
                        <a:effectLst/>
                        <a:latin typeface="Calibri"/>
                        <a:ea typeface="Calibri"/>
                        <a:cs typeface="Times New Roman"/>
                      </a:endParaRPr>
                    </a:p>
                  </a:txBody>
                  <a:tcPr marL="6518" marR="6518" marT="6518" marB="65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bl>
          </a:graphicData>
        </a:graphic>
      </p:graphicFrame>
    </p:spTree>
    <p:extLst>
      <p:ext uri="{BB962C8B-B14F-4D97-AF65-F5344CB8AC3E}">
        <p14:creationId xmlns:p14="http://schemas.microsoft.com/office/powerpoint/2010/main" val="52827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8600"/>
            <a:ext cx="8229600" cy="63246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4038600" y="600075"/>
            <a:ext cx="4343400" cy="646331"/>
          </a:xfrm>
          <a:prstGeom prst="rect">
            <a:avLst/>
          </a:prstGeom>
          <a:noFill/>
        </p:spPr>
        <p:txBody>
          <a:bodyPr wrap="square" rtlCol="0">
            <a:spAutoFit/>
          </a:bodyPr>
          <a:lstStyle/>
          <a:p>
            <a:pPr algn="ctr"/>
            <a:r>
              <a:rPr lang="en-US" dirty="0" smtClean="0"/>
              <a:t>Pueblo Dispatch Center</a:t>
            </a:r>
          </a:p>
          <a:p>
            <a:pPr algn="ctr"/>
            <a:r>
              <a:rPr lang="en-US" dirty="0" smtClean="0"/>
              <a:t>Thank you for your continued support</a:t>
            </a:r>
            <a:endParaRPr lang="en-US" dirty="0"/>
          </a:p>
        </p:txBody>
      </p:sp>
    </p:spTree>
    <p:extLst>
      <p:ext uri="{BB962C8B-B14F-4D97-AF65-F5344CB8AC3E}">
        <p14:creationId xmlns:p14="http://schemas.microsoft.com/office/powerpoint/2010/main" val="3383857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8200"/>
          </a:xfrm>
        </p:spPr>
        <p:txBody>
          <a:bodyPr/>
          <a:lstStyle/>
          <a:p>
            <a:r>
              <a:rPr lang="en-US" b="0" dirty="0" smtClean="0">
                <a:solidFill>
                  <a:schemeClr val="bg1"/>
                </a:solidFill>
              </a:rPr>
              <a:t>Incident Totals: 1,193</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552216661"/>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072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838200"/>
          </a:xfrm>
        </p:spPr>
        <p:txBody>
          <a:bodyPr/>
          <a:lstStyle/>
          <a:p>
            <a:r>
              <a:rPr lang="en-US" b="0" dirty="0" smtClean="0">
                <a:solidFill>
                  <a:schemeClr val="bg1"/>
                </a:solidFill>
              </a:rPr>
              <a:t>Incidents by Agency</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4269328589"/>
              </p:ext>
            </p:extLst>
          </p:nvPr>
        </p:nvGraphicFramePr>
        <p:xfrm>
          <a:off x="0" y="838200"/>
          <a:ext cx="91440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89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067800" cy="838200"/>
          </a:xfrm>
        </p:spPr>
        <p:txBody>
          <a:bodyPr>
            <a:normAutofit/>
          </a:bodyPr>
          <a:lstStyle/>
          <a:p>
            <a:r>
              <a:rPr lang="en-US" b="0" dirty="0" smtClean="0">
                <a:solidFill>
                  <a:schemeClr val="bg1"/>
                </a:solidFill>
              </a:rPr>
              <a:t>Colorado Incidents by County: 232</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14252950"/>
              </p:ext>
            </p:extLst>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111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762000"/>
          </a:xfrm>
        </p:spPr>
        <p:txBody>
          <a:bodyPr>
            <a:normAutofit/>
          </a:bodyPr>
          <a:lstStyle/>
          <a:p>
            <a:r>
              <a:rPr lang="en-US" sz="4000" b="0" dirty="0" smtClean="0">
                <a:solidFill>
                  <a:schemeClr val="bg1"/>
                </a:solidFill>
              </a:rPr>
              <a:t>Kansas Incidents by County: 5</a:t>
            </a:r>
            <a:endParaRPr lang="en-US" sz="4000" b="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693498764"/>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703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8575"/>
            <a:ext cx="9144000" cy="762000"/>
          </a:xfrm>
        </p:spPr>
        <p:txBody>
          <a:bodyPr/>
          <a:lstStyle/>
          <a:p>
            <a:r>
              <a:rPr lang="en-US" b="0" dirty="0" smtClean="0">
                <a:solidFill>
                  <a:schemeClr val="bg1"/>
                </a:solidFill>
              </a:rPr>
              <a:t>Incidents by Day</a:t>
            </a:r>
            <a:endParaRPr lang="en-US" b="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66399303"/>
              </p:ext>
            </p:extLst>
          </p:nvPr>
        </p:nvGraphicFramePr>
        <p:xfrm>
          <a:off x="0" y="812006"/>
          <a:ext cx="9144000" cy="6045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93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1100</TotalTime>
  <Words>1331</Words>
  <Application>Microsoft Office PowerPoint</Application>
  <PresentationFormat>On-screen Show (4:3)</PresentationFormat>
  <Paragraphs>732</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Apex</vt:lpstr>
      <vt:lpstr>NARRATIVE</vt:lpstr>
      <vt:lpstr>narrative</vt:lpstr>
      <vt:lpstr>NARRATIVE</vt:lpstr>
      <vt:lpstr>STATISTICS</vt:lpstr>
      <vt:lpstr>Incident Totals: 1,193</vt:lpstr>
      <vt:lpstr>Incidents by Agency</vt:lpstr>
      <vt:lpstr>Colorado Incidents by County: 232</vt:lpstr>
      <vt:lpstr>Kansas Incidents by County: 5</vt:lpstr>
      <vt:lpstr>Incidents by Day</vt:lpstr>
      <vt:lpstr>Incidents by Hour</vt:lpstr>
      <vt:lpstr>Red Flag Warning Incidents: 79</vt:lpstr>
      <vt:lpstr>5 Year Average of Incidents: 1,464</vt:lpstr>
      <vt:lpstr>FIRES AND ACRES</vt:lpstr>
      <vt:lpstr>Fire and Acres by Agency</vt:lpstr>
      <vt:lpstr>PSICC 99 Fires / 3,347 Acres &amp;  RGF 21 Fires / 89,388 Acres</vt:lpstr>
      <vt:lpstr>RGD 27 Fires / 847 Acres &amp; SLD 4 Fires / 903 Acres</vt:lpstr>
      <vt:lpstr>County Fires and Acres</vt:lpstr>
      <vt:lpstr>251 Fires / 131,727 Acres by Month</vt:lpstr>
      <vt:lpstr>Stat Cause by Month</vt:lpstr>
      <vt:lpstr>5 Year Average: 336 Fires / 115,188 Acres</vt:lpstr>
      <vt:lpstr>2013 Resource orders overhead, engines, aircraft and crews IN AND OUT OF ZONE ASSIGNMENTS</vt:lpstr>
      <vt:lpstr>OVERHEAD INZONE 1129 REQUEST FOR 27 INCIDENTS  </vt:lpstr>
      <vt:lpstr>OVERHEAD OUT OF ZONE 461 REQUEST FOR 112 INCIDENTS   </vt:lpstr>
      <vt:lpstr>ENGINES IN ZONE 218 REQUEST FOR 17 INCIDENTS   </vt:lpstr>
      <vt:lpstr>ENGINES OUT OF ZONE 84 REQUEST FOR 28 INCIDENTS</vt:lpstr>
      <vt:lpstr>CREWS IN ZONE 115 REQUEST FOR 23 INCIDENTS</vt:lpstr>
      <vt:lpstr>CREWS OUT OF ZONE 32 REQUEST FOR 29 INCIDENTS</vt:lpstr>
      <vt:lpstr>Aircraft In Zone:  304 Requests / 38 Incidents</vt:lpstr>
      <vt:lpstr>Aircraft Out of Zone:   39 Requests / 13 Incidents</vt:lpstr>
      <vt:lpstr>PowerPoint Presentation</vt:lpstr>
      <vt:lpstr>Tanker Base Totals</vt:lpstr>
      <vt:lpstr>Monument Helitack-H966AC</vt:lpstr>
      <vt:lpstr>TRAVEL</vt:lpstr>
      <vt:lpstr>Travel 2013 460 Travelers / 197,573.41 Travel Cost</vt:lpstr>
      <vt:lpstr>209 LARGE FIRES</vt:lpstr>
      <vt:lpstr>Large Fire Stats</vt:lpstr>
      <vt:lpstr>PowerPoint Presentation</vt:lpstr>
      <vt:lpstr>PowerPoint Presentation</vt:lpstr>
      <vt:lpstr>2013 Final Situation Report </vt:lpstr>
      <vt:lpstr>PowerPoint Presentation</vt:lpstr>
      <vt:lpstr>PowerPoint Presentation</vt:lpstr>
      <vt:lpstr>PowerPoint Presentation</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 Cindy L -FS</dc:creator>
  <cp:lastModifiedBy>Javernick, Jessica -FS</cp:lastModifiedBy>
  <cp:revision>138</cp:revision>
  <cp:lastPrinted>2013-12-30T20:10:02Z</cp:lastPrinted>
  <dcterms:created xsi:type="dcterms:W3CDTF">2013-12-16T23:43:33Z</dcterms:created>
  <dcterms:modified xsi:type="dcterms:W3CDTF">2014-01-15T15:43:58Z</dcterms:modified>
</cp:coreProperties>
</file>